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92" r:id="rId5"/>
    <p:sldId id="275" r:id="rId6"/>
    <p:sldId id="276" r:id="rId7"/>
    <p:sldId id="297" r:id="rId8"/>
    <p:sldId id="302" r:id="rId9"/>
    <p:sldId id="277" r:id="rId10"/>
    <p:sldId id="304" r:id="rId11"/>
    <p:sldId id="305" r:id="rId12"/>
    <p:sldId id="306" r:id="rId13"/>
    <p:sldId id="307" r:id="rId14"/>
    <p:sldId id="308" r:id="rId15"/>
    <p:sldId id="309" r:id="rId16"/>
    <p:sldId id="310" r:id="rId17"/>
    <p:sldId id="311" r:id="rId18"/>
    <p:sldId id="324" r:id="rId19"/>
    <p:sldId id="361" r:id="rId20"/>
    <p:sldId id="362" r:id="rId21"/>
    <p:sldId id="363" r:id="rId22"/>
    <p:sldId id="364" r:id="rId23"/>
    <p:sldId id="365" r:id="rId24"/>
    <p:sldId id="366" r:id="rId25"/>
    <p:sldId id="358" r:id="rId26"/>
    <p:sldId id="28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4404" autoAdjust="0"/>
  </p:normalViewPr>
  <p:slideViewPr>
    <p:cSldViewPr snapToGrid="0" showGuides="1">
      <p:cViewPr varScale="1">
        <p:scale>
          <a:sx n="74" d="100"/>
          <a:sy n="74" d="100"/>
        </p:scale>
        <p:origin x="592" y="4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4/28/2025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4/28/2025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8634-2BC9-7E9E-55A1-31F1EEA70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B4523-8BC5-FF76-60EF-82B1C075ACE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AB5A28B-9AD7-E1A1-DA8E-86F0EF33C64D}"/>
              </a:ext>
            </a:extLst>
          </p:cNvPr>
          <p:cNvSpPr>
            <a:spLocks noGrp="1"/>
          </p:cNvSpPr>
          <p:nvPr>
            <p:ph type="body" idx="1"/>
          </p:nvPr>
        </p:nvSpPr>
        <p:spPr>
          <a:xfrm>
            <a:off x="685800" y="4400550"/>
            <a:ext cx="5486400" cy="3600450"/>
          </a:xfrm>
          <a:prstGeom prst="rect">
            <a:avLst/>
          </a:prstGeom>
        </p:spPr>
        <p:txBody>
          <a:bodyPr/>
          <a:lstStyle/>
          <a:p>
            <a:r>
              <a:rPr lang="en-US" dirty="0"/>
              <a:t>Chubby elects a single master via distributed consensus with a majority vote and master lease, preventing split-brain and ensuring data consistency and fault tolerance.</a:t>
            </a:r>
          </a:p>
          <a:p>
            <a:r>
              <a:rPr lang="en-US" dirty="0"/>
              <a:t>and once a candidate receives a majority of votes, it is elected and granted a master lease, ensuring it remains the sole master until its lease expires, The replicas vote based on each candidate’s current state and ability to serve reliably—aspects like responsiveness, data freshness, and overall health</a:t>
            </a:r>
          </a:p>
        </p:txBody>
      </p:sp>
      <p:sp>
        <p:nvSpPr>
          <p:cNvPr id="4" name="Slide Number Placeholder 3">
            <a:extLst>
              <a:ext uri="{FF2B5EF4-FFF2-40B4-BE49-F238E27FC236}">
                <a16:creationId xmlns:a16="http://schemas.microsoft.com/office/drawing/2014/main" id="{AB1D1B63-527D-06EE-52D1-456312B47B9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991965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1F25D-D533-3FC0-3896-BA9E5939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EDBDC-B987-95C6-8FFD-7F2B9FD0864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4BBE52E-F505-86B8-8767-30B745D4599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209CFED-5E02-D7FE-7F8C-80A9624D3F5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937601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1DE16-1F0B-D4F7-90B4-777D9BA7C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38ABE-5200-D02F-5FFB-6C0245653A9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B16857E-079F-B42F-440A-8B8A1A01EE47}"/>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B7B9FF1-5577-C135-BDD6-5E98EE22A95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94440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51B45-0A50-DF12-08EE-412422F79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0F10A-86C6-AAB7-19E3-648188B5304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48A2D48-CB7E-475C-DEBD-B73DCBF6473E}"/>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1BCD127-AC1F-C279-5260-CF2F4FB982E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598628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1CE42-9D7A-F5F8-FBF4-DFFA94514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300D8-F237-C6D4-0E42-4DC0CF072F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4B924F0-7C86-4401-625E-2A912B76849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EE88A9D-77D0-C5B8-F0F5-1320DFCF208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643823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Files, Directories, and Handles</a:t>
            </a:r>
          </a:p>
          <a:p>
            <a:r>
              <a:rPr lang="en-US" dirty="0"/>
              <a:t>Chubby provides a </a:t>
            </a:r>
            <a:r>
              <a:rPr lang="en-US" b="1" dirty="0"/>
              <a:t>simple tree-based file system</a:t>
            </a:r>
            <a:r>
              <a:rPr lang="en-US" dirty="0"/>
              <a:t> for metadata storage. Each file or directory has a </a:t>
            </a:r>
            <a:r>
              <a:rPr lang="en-US" b="1" dirty="0"/>
              <a:t>unique path</a:t>
            </a:r>
            <a:r>
              <a:rPr lang="en-US" dirty="0"/>
              <a:t> (like in UNIX).</a:t>
            </a:r>
            <a:br>
              <a:rPr lang="en-US" dirty="0"/>
            </a:br>
            <a:r>
              <a:rPr lang="en-US" dirty="0"/>
              <a:t>But Chubby simplifies things for distributed systems:</a:t>
            </a:r>
          </a:p>
          <a:p>
            <a:pPr>
              <a:buFont typeface="Arial" panose="020B0604020202020204" pitchFamily="34" charset="0"/>
              <a:buChar char="•"/>
            </a:pPr>
            <a:r>
              <a:rPr lang="en-US" dirty="0"/>
              <a:t>No moving files between directories.</a:t>
            </a:r>
          </a:p>
          <a:p>
            <a:pPr>
              <a:buFont typeface="Arial" panose="020B0604020202020204" pitchFamily="34" charset="0"/>
              <a:buChar char="•"/>
            </a:pPr>
            <a:r>
              <a:rPr lang="en-US" dirty="0"/>
              <a:t>No symbolic links.</a:t>
            </a:r>
          </a:p>
          <a:p>
            <a:pPr>
              <a:buFont typeface="Arial" panose="020B0604020202020204" pitchFamily="34" charset="0"/>
              <a:buChar char="•"/>
            </a:pPr>
            <a:r>
              <a:rPr lang="en-US" dirty="0"/>
              <a:t>No last-access timestamps.</a:t>
            </a:r>
          </a:p>
          <a:p>
            <a:r>
              <a:rPr lang="en-US" dirty="0"/>
              <a:t>These choices make it </a:t>
            </a:r>
            <a:r>
              <a:rPr lang="en-US" b="1" dirty="0"/>
              <a:t>easier to cache data across thousands of clients</a:t>
            </a:r>
            <a:r>
              <a:rPr lang="en-US" dirty="0"/>
              <a:t>.</a:t>
            </a:r>
            <a:br>
              <a:rPr lang="en-US" dirty="0"/>
            </a:br>
            <a:r>
              <a:rPr lang="en-US" dirty="0"/>
              <a:t>Files can be </a:t>
            </a:r>
            <a:r>
              <a:rPr lang="en-US" b="1" dirty="0"/>
              <a:t>permanent</a:t>
            </a:r>
            <a:r>
              <a:rPr lang="en-US" dirty="0"/>
              <a:t> or </a:t>
            </a:r>
            <a:r>
              <a:rPr lang="en-US" b="1" dirty="0"/>
              <a:t>ephemeral or transient</a:t>
            </a:r>
            <a:r>
              <a:rPr lang="en-US" dirty="0"/>
              <a:t> (temporary files that disappear if no one is using them).</a:t>
            </a:r>
            <a:br>
              <a:rPr lang="en-US" dirty="0"/>
            </a:br>
            <a:r>
              <a:rPr lang="en-US" dirty="0"/>
              <a:t>To access a file, clients get a </a:t>
            </a:r>
            <a:r>
              <a:rPr lang="en-US" b="1" dirty="0"/>
              <a:t>handle</a:t>
            </a:r>
            <a:r>
              <a:rPr lang="en-US" dirty="0"/>
              <a:t> — like a file descriptor, but with extra protections to prevent tampering.</a:t>
            </a:r>
          </a:p>
          <a:p>
            <a:endParaRPr lang="en-US" dirty="0"/>
          </a:p>
          <a:p>
            <a:pPr marL="342900" marR="0" lvl="0" indent="-342900">
              <a:spcBef>
                <a:spcPts val="0"/>
              </a:spcBef>
              <a:spcAft>
                <a:spcPts val="0"/>
              </a:spcAft>
              <a:buSzPts val="1000"/>
              <a:buFont typeface="Symbol" pitchFamily="2" charset="2"/>
              <a:buChar char=""/>
              <a:tabLst>
                <a:tab pos="457200" algn="l"/>
              </a:tabLst>
            </a:pPr>
            <a:endParaRPr lang="en-US" dirty="0"/>
          </a:p>
          <a:p>
            <a:endParaRPr lang="en-US" dirty="0"/>
          </a:p>
        </p:txBody>
      </p:sp>
      <p:sp>
        <p:nvSpPr>
          <p:cNvPr id="4" name="Slide Number Placeholder 3"/>
          <p:cNvSpPr>
            <a:spLocks noGrp="1"/>
          </p:cNvSpPr>
          <p:nvPr>
            <p:ph type="sldNum" sz="quarter" idx="5"/>
          </p:nvPr>
        </p:nvSpPr>
        <p:spPr/>
        <p:txBody>
          <a:bodyPr/>
          <a:lstStyle/>
          <a:p>
            <a:fld id="{FDBF3159-94EB-4F6B-8273-09F1A6B019E6}" type="slidenum">
              <a:rPr lang="en-US" smtClean="0"/>
              <a:t>15</a:t>
            </a:fld>
            <a:endParaRPr lang="en-US"/>
          </a:p>
        </p:txBody>
      </p:sp>
    </p:spTree>
    <p:extLst>
      <p:ext uri="{BB962C8B-B14F-4D97-AF65-F5344CB8AC3E}">
        <p14:creationId xmlns:p14="http://schemas.microsoft.com/office/powerpoint/2010/main" val="4126672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4FEB9-E312-3EDF-454B-57F8AA8D63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1083E-034B-1B8D-12B3-D04E84640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B2B31E-AEFA-608D-62B0-FCA34EF99142}"/>
              </a:ext>
            </a:extLst>
          </p:cNvPr>
          <p:cNvSpPr>
            <a:spLocks noGrp="1"/>
          </p:cNvSpPr>
          <p:nvPr>
            <p:ph type="body" idx="1"/>
          </p:nvPr>
        </p:nvSpPr>
        <p:spPr/>
        <p:txBody>
          <a:bodyPr/>
          <a:lstStyle/>
          <a:p>
            <a:r>
              <a:rPr lang="en-US" b="1" dirty="0"/>
              <a:t>Files, Directories, and Handles</a:t>
            </a:r>
          </a:p>
          <a:p>
            <a:r>
              <a:rPr lang="en-US" dirty="0"/>
              <a:t>Chubby provides a </a:t>
            </a:r>
            <a:r>
              <a:rPr lang="en-US" b="1" dirty="0"/>
              <a:t>simple tree-based file system</a:t>
            </a:r>
            <a:r>
              <a:rPr lang="en-US" dirty="0"/>
              <a:t> for metadata storage. Each file or directory has a </a:t>
            </a:r>
            <a:r>
              <a:rPr lang="en-US" b="1" dirty="0"/>
              <a:t>unique path</a:t>
            </a:r>
            <a:r>
              <a:rPr lang="en-US" dirty="0"/>
              <a:t> (like in UNIX).</a:t>
            </a:r>
            <a:br>
              <a:rPr lang="en-US" dirty="0"/>
            </a:br>
            <a:r>
              <a:rPr lang="en-US" dirty="0"/>
              <a:t>But Chubby simplifies things for distributed systems:</a:t>
            </a:r>
          </a:p>
          <a:p>
            <a:pPr>
              <a:buFont typeface="Arial" panose="020B0604020202020204" pitchFamily="34" charset="0"/>
              <a:buChar char="•"/>
            </a:pPr>
            <a:r>
              <a:rPr lang="en-US" dirty="0"/>
              <a:t>No moving files between directories.</a:t>
            </a:r>
          </a:p>
          <a:p>
            <a:pPr>
              <a:buFont typeface="Arial" panose="020B0604020202020204" pitchFamily="34" charset="0"/>
              <a:buChar char="•"/>
            </a:pPr>
            <a:r>
              <a:rPr lang="en-US" dirty="0"/>
              <a:t>No symbolic links.</a:t>
            </a:r>
          </a:p>
          <a:p>
            <a:pPr>
              <a:buFont typeface="Arial" panose="020B0604020202020204" pitchFamily="34" charset="0"/>
              <a:buChar char="•"/>
            </a:pPr>
            <a:r>
              <a:rPr lang="en-US" dirty="0"/>
              <a:t>No last-access timestamps.</a:t>
            </a:r>
          </a:p>
          <a:p>
            <a:r>
              <a:rPr lang="en-US" dirty="0"/>
              <a:t>These choices make it </a:t>
            </a:r>
            <a:r>
              <a:rPr lang="en-US" b="1" dirty="0"/>
              <a:t>easier to cache data across thousands of clients</a:t>
            </a:r>
            <a:r>
              <a:rPr lang="en-US" dirty="0"/>
              <a:t>.</a:t>
            </a:r>
            <a:br>
              <a:rPr lang="en-US" dirty="0"/>
            </a:br>
            <a:r>
              <a:rPr lang="en-US" dirty="0"/>
              <a:t>Files can be </a:t>
            </a:r>
            <a:r>
              <a:rPr lang="en-US" b="1" dirty="0"/>
              <a:t>permanent</a:t>
            </a:r>
            <a:r>
              <a:rPr lang="en-US" dirty="0"/>
              <a:t> or </a:t>
            </a:r>
            <a:r>
              <a:rPr lang="en-US" b="1" dirty="0"/>
              <a:t>ephemeral or transient</a:t>
            </a:r>
            <a:r>
              <a:rPr lang="en-US" dirty="0"/>
              <a:t> (temporary files that disappear if no one is using them).</a:t>
            </a:r>
            <a:br>
              <a:rPr lang="en-US" dirty="0"/>
            </a:br>
            <a:r>
              <a:rPr lang="en-US" dirty="0"/>
              <a:t>To access a file, clients get a </a:t>
            </a:r>
            <a:r>
              <a:rPr lang="en-US" b="1" dirty="0"/>
              <a:t>handle</a:t>
            </a:r>
            <a:r>
              <a:rPr lang="en-US" dirty="0"/>
              <a:t> — like a file descriptor, but with extra protections to prevent tampering.</a:t>
            </a:r>
          </a:p>
          <a:p>
            <a:endParaRPr lang="en-US" dirty="0"/>
          </a:p>
          <a:p>
            <a:pPr marL="342900" marR="0" lvl="0" indent="-342900">
              <a:spcBef>
                <a:spcPts val="0"/>
              </a:spcBef>
              <a:spcAft>
                <a:spcPts val="0"/>
              </a:spcAft>
              <a:buSzPts val="1000"/>
              <a:buFont typeface="Symbol" pitchFamily="2" charset="2"/>
              <a:buChar char=""/>
              <a:tabLst>
                <a:tab pos="457200" algn="l"/>
              </a:tabLst>
            </a:pPr>
            <a:endParaRPr lang="en-US" dirty="0"/>
          </a:p>
          <a:p>
            <a:endParaRPr lang="en-US" dirty="0"/>
          </a:p>
        </p:txBody>
      </p:sp>
      <p:sp>
        <p:nvSpPr>
          <p:cNvPr id="4" name="Slide Number Placeholder 3">
            <a:extLst>
              <a:ext uri="{FF2B5EF4-FFF2-40B4-BE49-F238E27FC236}">
                <a16:creationId xmlns:a16="http://schemas.microsoft.com/office/drawing/2014/main" id="{1864CCCA-00E7-6313-89AE-85A3E972D985}"/>
              </a:ext>
            </a:extLst>
          </p:cNvPr>
          <p:cNvSpPr>
            <a:spLocks noGrp="1"/>
          </p:cNvSpPr>
          <p:nvPr>
            <p:ph type="sldNum" sz="quarter" idx="5"/>
          </p:nvPr>
        </p:nvSpPr>
        <p:spPr/>
        <p:txBody>
          <a:bodyPr/>
          <a:lstStyle/>
          <a:p>
            <a:fld id="{FDBF3159-94EB-4F6B-8273-09F1A6B019E6}" type="slidenum">
              <a:rPr lang="en-US" smtClean="0"/>
              <a:t>16</a:t>
            </a:fld>
            <a:endParaRPr lang="en-US"/>
          </a:p>
        </p:txBody>
      </p:sp>
    </p:spTree>
    <p:extLst>
      <p:ext uri="{BB962C8B-B14F-4D97-AF65-F5344CB8AC3E}">
        <p14:creationId xmlns:p14="http://schemas.microsoft.com/office/powerpoint/2010/main" val="2928215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B4C2D-5EBF-85CD-E759-7C2E0FAD1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6D4129-8454-D111-3163-7E4E08991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A22C2-E08B-CD2E-B6E4-65970F5A30E5}"/>
              </a:ext>
            </a:extLst>
          </p:cNvPr>
          <p:cNvSpPr>
            <a:spLocks noGrp="1"/>
          </p:cNvSpPr>
          <p:nvPr>
            <p:ph type="body" idx="1"/>
          </p:nvPr>
        </p:nvSpPr>
        <p:spPr/>
        <p:txBody>
          <a:bodyPr/>
          <a:lstStyle/>
          <a:p>
            <a:r>
              <a:rPr lang="en-US" b="1" dirty="0"/>
              <a:t>Files, Directories, and Handles</a:t>
            </a:r>
          </a:p>
          <a:p>
            <a:r>
              <a:rPr lang="en-US" dirty="0"/>
              <a:t>Chubby provides a </a:t>
            </a:r>
            <a:r>
              <a:rPr lang="en-US" b="1" dirty="0"/>
              <a:t>simple tree-based file system</a:t>
            </a:r>
            <a:r>
              <a:rPr lang="en-US" dirty="0"/>
              <a:t> for metadata storage. Each file or directory has a </a:t>
            </a:r>
            <a:r>
              <a:rPr lang="en-US" b="1" dirty="0"/>
              <a:t>unique path</a:t>
            </a:r>
            <a:r>
              <a:rPr lang="en-US" dirty="0"/>
              <a:t> (like in UNIX).</a:t>
            </a:r>
            <a:br>
              <a:rPr lang="en-US" dirty="0"/>
            </a:br>
            <a:r>
              <a:rPr lang="en-US" dirty="0"/>
              <a:t>But Chubby simplifies things for distributed systems:</a:t>
            </a:r>
          </a:p>
          <a:p>
            <a:pPr>
              <a:buFont typeface="Arial" panose="020B0604020202020204" pitchFamily="34" charset="0"/>
              <a:buChar char="•"/>
            </a:pPr>
            <a:r>
              <a:rPr lang="en-US" dirty="0"/>
              <a:t>No moving files between directories.</a:t>
            </a:r>
          </a:p>
          <a:p>
            <a:pPr>
              <a:buFont typeface="Arial" panose="020B0604020202020204" pitchFamily="34" charset="0"/>
              <a:buChar char="•"/>
            </a:pPr>
            <a:r>
              <a:rPr lang="en-US" dirty="0"/>
              <a:t>No symbolic links.</a:t>
            </a:r>
          </a:p>
          <a:p>
            <a:pPr>
              <a:buFont typeface="Arial" panose="020B0604020202020204" pitchFamily="34" charset="0"/>
              <a:buChar char="•"/>
            </a:pPr>
            <a:r>
              <a:rPr lang="en-US" dirty="0"/>
              <a:t>No last-access timestamps.</a:t>
            </a:r>
          </a:p>
          <a:p>
            <a:r>
              <a:rPr lang="en-US" dirty="0"/>
              <a:t>These choices make it </a:t>
            </a:r>
            <a:r>
              <a:rPr lang="en-US" b="1" dirty="0"/>
              <a:t>easier to cache data across thousands of clients</a:t>
            </a:r>
            <a:r>
              <a:rPr lang="en-US" dirty="0"/>
              <a:t>.</a:t>
            </a:r>
            <a:br>
              <a:rPr lang="en-US" dirty="0"/>
            </a:br>
            <a:r>
              <a:rPr lang="en-US" dirty="0"/>
              <a:t>Files can be </a:t>
            </a:r>
            <a:r>
              <a:rPr lang="en-US" b="1" dirty="0"/>
              <a:t>permanent</a:t>
            </a:r>
            <a:r>
              <a:rPr lang="en-US" dirty="0"/>
              <a:t> or </a:t>
            </a:r>
            <a:r>
              <a:rPr lang="en-US" b="1" dirty="0"/>
              <a:t>ephemeral or transient</a:t>
            </a:r>
            <a:r>
              <a:rPr lang="en-US" dirty="0"/>
              <a:t> (temporary files that disappear if no one is using them).</a:t>
            </a:r>
            <a:br>
              <a:rPr lang="en-US" dirty="0"/>
            </a:br>
            <a:r>
              <a:rPr lang="en-US" dirty="0"/>
              <a:t>To access a file, clients get a </a:t>
            </a:r>
            <a:r>
              <a:rPr lang="en-US" b="1" dirty="0"/>
              <a:t>handle</a:t>
            </a:r>
            <a:r>
              <a:rPr lang="en-US" dirty="0"/>
              <a:t> — like a file descriptor, but with extra protections to prevent tampering.</a:t>
            </a:r>
          </a:p>
          <a:p>
            <a:endParaRPr lang="en-US" dirty="0"/>
          </a:p>
          <a:p>
            <a:pPr marL="342900" marR="0" lvl="0" indent="-342900">
              <a:spcBef>
                <a:spcPts val="0"/>
              </a:spcBef>
              <a:spcAft>
                <a:spcPts val="0"/>
              </a:spcAft>
              <a:buSzPts val="1000"/>
              <a:buFont typeface="Symbol" pitchFamily="2" charset="2"/>
              <a:buChar char=""/>
              <a:tabLst>
                <a:tab pos="457200" algn="l"/>
              </a:tabLst>
            </a:pPr>
            <a:endParaRPr lang="en-US" dirty="0"/>
          </a:p>
          <a:p>
            <a:endParaRPr lang="en-US" dirty="0"/>
          </a:p>
        </p:txBody>
      </p:sp>
      <p:sp>
        <p:nvSpPr>
          <p:cNvPr id="4" name="Slide Number Placeholder 3">
            <a:extLst>
              <a:ext uri="{FF2B5EF4-FFF2-40B4-BE49-F238E27FC236}">
                <a16:creationId xmlns:a16="http://schemas.microsoft.com/office/drawing/2014/main" id="{D96C6DC8-3015-D588-8006-AEEE15EC2EE5}"/>
              </a:ext>
            </a:extLst>
          </p:cNvPr>
          <p:cNvSpPr>
            <a:spLocks noGrp="1"/>
          </p:cNvSpPr>
          <p:nvPr>
            <p:ph type="sldNum" sz="quarter" idx="5"/>
          </p:nvPr>
        </p:nvSpPr>
        <p:spPr/>
        <p:txBody>
          <a:bodyPr/>
          <a:lstStyle/>
          <a:p>
            <a:fld id="{FDBF3159-94EB-4F6B-8273-09F1A6B019E6}" type="slidenum">
              <a:rPr lang="en-US" smtClean="0"/>
              <a:t>17</a:t>
            </a:fld>
            <a:endParaRPr lang="en-US"/>
          </a:p>
        </p:txBody>
      </p:sp>
    </p:spTree>
    <p:extLst>
      <p:ext uri="{BB962C8B-B14F-4D97-AF65-F5344CB8AC3E}">
        <p14:creationId xmlns:p14="http://schemas.microsoft.com/office/powerpoint/2010/main" val="177686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59F15-23B9-654A-5FD3-AF282921A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5F862-DF4D-AD97-94D7-C6E66F894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8B8FD-B6B9-8193-F899-842014031CCD}"/>
              </a:ext>
            </a:extLst>
          </p:cNvPr>
          <p:cNvSpPr>
            <a:spLocks noGrp="1"/>
          </p:cNvSpPr>
          <p:nvPr>
            <p:ph type="body" idx="1"/>
          </p:nvPr>
        </p:nvSpPr>
        <p:spPr/>
        <p:txBody>
          <a:bodyPr/>
          <a:lstStyle/>
          <a:p>
            <a:r>
              <a:rPr lang="en-US" b="1" dirty="0"/>
              <a:t>Files, Directories, and Handles</a:t>
            </a:r>
          </a:p>
          <a:p>
            <a:r>
              <a:rPr lang="en-US" dirty="0"/>
              <a:t>Chubby provides a </a:t>
            </a:r>
            <a:r>
              <a:rPr lang="en-US" b="1" dirty="0"/>
              <a:t>simple tree-based file system</a:t>
            </a:r>
            <a:r>
              <a:rPr lang="en-US" dirty="0"/>
              <a:t> for metadata storage. Each file or directory has a </a:t>
            </a:r>
            <a:r>
              <a:rPr lang="en-US" b="1" dirty="0"/>
              <a:t>unique path</a:t>
            </a:r>
            <a:r>
              <a:rPr lang="en-US" dirty="0"/>
              <a:t> (like in UNIX).</a:t>
            </a:r>
            <a:br>
              <a:rPr lang="en-US" dirty="0"/>
            </a:br>
            <a:r>
              <a:rPr lang="en-US" dirty="0"/>
              <a:t>But Chubby simplifies things for distributed systems:</a:t>
            </a:r>
          </a:p>
          <a:p>
            <a:pPr>
              <a:buFont typeface="Arial" panose="020B0604020202020204" pitchFamily="34" charset="0"/>
              <a:buChar char="•"/>
            </a:pPr>
            <a:r>
              <a:rPr lang="en-US" dirty="0"/>
              <a:t>No moving files between directories.</a:t>
            </a:r>
          </a:p>
          <a:p>
            <a:pPr>
              <a:buFont typeface="Arial" panose="020B0604020202020204" pitchFamily="34" charset="0"/>
              <a:buChar char="•"/>
            </a:pPr>
            <a:r>
              <a:rPr lang="en-US" dirty="0"/>
              <a:t>No symbolic links.</a:t>
            </a:r>
          </a:p>
          <a:p>
            <a:pPr>
              <a:buFont typeface="Arial" panose="020B0604020202020204" pitchFamily="34" charset="0"/>
              <a:buChar char="•"/>
            </a:pPr>
            <a:r>
              <a:rPr lang="en-US" dirty="0"/>
              <a:t>No last-access timestamps.</a:t>
            </a:r>
          </a:p>
          <a:p>
            <a:r>
              <a:rPr lang="en-US" dirty="0"/>
              <a:t>These choices make it </a:t>
            </a:r>
            <a:r>
              <a:rPr lang="en-US" b="1" dirty="0"/>
              <a:t>easier to cache data across thousands of clients</a:t>
            </a:r>
            <a:r>
              <a:rPr lang="en-US" dirty="0"/>
              <a:t>.</a:t>
            </a:r>
            <a:br>
              <a:rPr lang="en-US" dirty="0"/>
            </a:br>
            <a:r>
              <a:rPr lang="en-US" dirty="0"/>
              <a:t>Files can be </a:t>
            </a:r>
            <a:r>
              <a:rPr lang="en-US" b="1" dirty="0"/>
              <a:t>permanent</a:t>
            </a:r>
            <a:r>
              <a:rPr lang="en-US" dirty="0"/>
              <a:t> or </a:t>
            </a:r>
            <a:r>
              <a:rPr lang="en-US" b="1" dirty="0"/>
              <a:t>ephemeral or transient</a:t>
            </a:r>
            <a:r>
              <a:rPr lang="en-US" dirty="0"/>
              <a:t> (temporary files that disappear if no one is using them).</a:t>
            </a:r>
            <a:br>
              <a:rPr lang="en-US" dirty="0"/>
            </a:br>
            <a:r>
              <a:rPr lang="en-US" dirty="0"/>
              <a:t>To access a file, clients get a </a:t>
            </a:r>
            <a:r>
              <a:rPr lang="en-US" b="1" dirty="0"/>
              <a:t>handle</a:t>
            </a:r>
            <a:r>
              <a:rPr lang="en-US" dirty="0"/>
              <a:t> — like a file descriptor, but with extra protections to prevent tampering.</a:t>
            </a:r>
          </a:p>
          <a:p>
            <a:endParaRPr lang="en-US" dirty="0"/>
          </a:p>
          <a:p>
            <a:pPr marL="342900" marR="0" lvl="0" indent="-342900">
              <a:spcBef>
                <a:spcPts val="0"/>
              </a:spcBef>
              <a:spcAft>
                <a:spcPts val="0"/>
              </a:spcAft>
              <a:buSzPts val="1000"/>
              <a:buFont typeface="Symbol" pitchFamily="2" charset="2"/>
              <a:buChar char=""/>
              <a:tabLst>
                <a:tab pos="457200" algn="l"/>
              </a:tabLst>
            </a:pPr>
            <a:endParaRPr lang="en-US" dirty="0"/>
          </a:p>
          <a:p>
            <a:endParaRPr lang="en-US" dirty="0"/>
          </a:p>
        </p:txBody>
      </p:sp>
      <p:sp>
        <p:nvSpPr>
          <p:cNvPr id="4" name="Slide Number Placeholder 3">
            <a:extLst>
              <a:ext uri="{FF2B5EF4-FFF2-40B4-BE49-F238E27FC236}">
                <a16:creationId xmlns:a16="http://schemas.microsoft.com/office/drawing/2014/main" id="{C1BBDDB2-6A58-6E38-22C5-5D02989A19B7}"/>
              </a:ext>
            </a:extLst>
          </p:cNvPr>
          <p:cNvSpPr>
            <a:spLocks noGrp="1"/>
          </p:cNvSpPr>
          <p:nvPr>
            <p:ph type="sldNum" sz="quarter" idx="5"/>
          </p:nvPr>
        </p:nvSpPr>
        <p:spPr/>
        <p:txBody>
          <a:bodyPr/>
          <a:lstStyle/>
          <a:p>
            <a:fld id="{FDBF3159-94EB-4F6B-8273-09F1A6B019E6}" type="slidenum">
              <a:rPr lang="en-US" smtClean="0"/>
              <a:t>18</a:t>
            </a:fld>
            <a:endParaRPr lang="en-US"/>
          </a:p>
        </p:txBody>
      </p:sp>
    </p:spTree>
    <p:extLst>
      <p:ext uri="{BB962C8B-B14F-4D97-AF65-F5344CB8AC3E}">
        <p14:creationId xmlns:p14="http://schemas.microsoft.com/office/powerpoint/2010/main" val="225265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C4246-E424-ECD9-D18C-BEA8250CB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C0B5D-E72C-5D58-0E63-93B6F6A02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A9A14-A4C0-F7F5-4F91-4C54F76DD96E}"/>
              </a:ext>
            </a:extLst>
          </p:cNvPr>
          <p:cNvSpPr>
            <a:spLocks noGrp="1"/>
          </p:cNvSpPr>
          <p:nvPr>
            <p:ph type="body" idx="1"/>
          </p:nvPr>
        </p:nvSpPr>
        <p:spPr/>
        <p:txBody>
          <a:bodyPr/>
          <a:lstStyle/>
          <a:p>
            <a:r>
              <a:rPr lang="en-US" b="1" dirty="0"/>
              <a:t>Files, Directories, and Handles</a:t>
            </a:r>
          </a:p>
          <a:p>
            <a:r>
              <a:rPr lang="en-US" dirty="0"/>
              <a:t>Chubby provides a </a:t>
            </a:r>
            <a:r>
              <a:rPr lang="en-US" b="1" dirty="0"/>
              <a:t>simple tree-based file system</a:t>
            </a:r>
            <a:r>
              <a:rPr lang="en-US" dirty="0"/>
              <a:t> for metadata storage. Each file or directory has a </a:t>
            </a:r>
            <a:r>
              <a:rPr lang="en-US" b="1" dirty="0"/>
              <a:t>unique path</a:t>
            </a:r>
            <a:r>
              <a:rPr lang="en-US" dirty="0"/>
              <a:t> (like in UNIX).</a:t>
            </a:r>
            <a:br>
              <a:rPr lang="en-US" dirty="0"/>
            </a:br>
            <a:r>
              <a:rPr lang="en-US" dirty="0"/>
              <a:t>But Chubby simplifies things for distributed systems:</a:t>
            </a:r>
          </a:p>
          <a:p>
            <a:pPr>
              <a:buFont typeface="Arial" panose="020B0604020202020204" pitchFamily="34" charset="0"/>
              <a:buChar char="•"/>
            </a:pPr>
            <a:r>
              <a:rPr lang="en-US" dirty="0"/>
              <a:t>No moving files between directories.</a:t>
            </a:r>
          </a:p>
          <a:p>
            <a:pPr>
              <a:buFont typeface="Arial" panose="020B0604020202020204" pitchFamily="34" charset="0"/>
              <a:buChar char="•"/>
            </a:pPr>
            <a:r>
              <a:rPr lang="en-US" dirty="0"/>
              <a:t>No symbolic links.</a:t>
            </a:r>
          </a:p>
          <a:p>
            <a:pPr>
              <a:buFont typeface="Arial" panose="020B0604020202020204" pitchFamily="34" charset="0"/>
              <a:buChar char="•"/>
            </a:pPr>
            <a:r>
              <a:rPr lang="en-US" dirty="0"/>
              <a:t>No last-access timestamps.</a:t>
            </a:r>
          </a:p>
          <a:p>
            <a:r>
              <a:rPr lang="en-US" dirty="0"/>
              <a:t>These choices make it </a:t>
            </a:r>
            <a:r>
              <a:rPr lang="en-US" b="1" dirty="0"/>
              <a:t>easier to cache data across thousands of clients</a:t>
            </a:r>
            <a:r>
              <a:rPr lang="en-US" dirty="0"/>
              <a:t>.</a:t>
            </a:r>
            <a:br>
              <a:rPr lang="en-US" dirty="0"/>
            </a:br>
            <a:r>
              <a:rPr lang="en-US" dirty="0"/>
              <a:t>Files can be </a:t>
            </a:r>
            <a:r>
              <a:rPr lang="en-US" b="1" dirty="0"/>
              <a:t>permanent</a:t>
            </a:r>
            <a:r>
              <a:rPr lang="en-US" dirty="0"/>
              <a:t> or </a:t>
            </a:r>
            <a:r>
              <a:rPr lang="en-US" b="1" dirty="0"/>
              <a:t>ephemeral or transient</a:t>
            </a:r>
            <a:r>
              <a:rPr lang="en-US" dirty="0"/>
              <a:t> (temporary files that disappear if no one is using them).</a:t>
            </a:r>
            <a:br>
              <a:rPr lang="en-US" dirty="0"/>
            </a:br>
            <a:r>
              <a:rPr lang="en-US" dirty="0"/>
              <a:t>To access a file, clients get a </a:t>
            </a:r>
            <a:r>
              <a:rPr lang="en-US" b="1" dirty="0"/>
              <a:t>handle</a:t>
            </a:r>
            <a:r>
              <a:rPr lang="en-US" dirty="0"/>
              <a:t> — like a file descriptor, but with extra protections to prevent tampering.</a:t>
            </a:r>
          </a:p>
          <a:p>
            <a:endParaRPr lang="en-US" dirty="0"/>
          </a:p>
          <a:p>
            <a:pPr marL="342900" marR="0" lvl="0" indent="-342900">
              <a:spcBef>
                <a:spcPts val="0"/>
              </a:spcBef>
              <a:spcAft>
                <a:spcPts val="0"/>
              </a:spcAft>
              <a:buSzPts val="1000"/>
              <a:buFont typeface="Symbol" pitchFamily="2" charset="2"/>
              <a:buChar char=""/>
              <a:tabLst>
                <a:tab pos="457200" algn="l"/>
              </a:tabLst>
            </a:pPr>
            <a:endParaRPr lang="en-US" dirty="0"/>
          </a:p>
          <a:p>
            <a:endParaRPr lang="en-US" dirty="0"/>
          </a:p>
        </p:txBody>
      </p:sp>
      <p:sp>
        <p:nvSpPr>
          <p:cNvPr id="4" name="Slide Number Placeholder 3">
            <a:extLst>
              <a:ext uri="{FF2B5EF4-FFF2-40B4-BE49-F238E27FC236}">
                <a16:creationId xmlns:a16="http://schemas.microsoft.com/office/drawing/2014/main" id="{FC70C1BC-95D6-38E9-CFDB-50515473CEBA}"/>
              </a:ext>
            </a:extLst>
          </p:cNvPr>
          <p:cNvSpPr>
            <a:spLocks noGrp="1"/>
          </p:cNvSpPr>
          <p:nvPr>
            <p:ph type="sldNum" sz="quarter" idx="5"/>
          </p:nvPr>
        </p:nvSpPr>
        <p:spPr/>
        <p:txBody>
          <a:bodyPr/>
          <a:lstStyle/>
          <a:p>
            <a:fld id="{FDBF3159-94EB-4F6B-8273-09F1A6B019E6}" type="slidenum">
              <a:rPr lang="en-US" smtClean="0"/>
              <a:t>19</a:t>
            </a:fld>
            <a:endParaRPr lang="en-US"/>
          </a:p>
        </p:txBody>
      </p:sp>
    </p:spTree>
    <p:extLst>
      <p:ext uri="{BB962C8B-B14F-4D97-AF65-F5344CB8AC3E}">
        <p14:creationId xmlns:p14="http://schemas.microsoft.com/office/powerpoint/2010/main" val="3347397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3BC3F-192F-4C52-F898-C55151C14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0692E9-3381-7B2F-72BB-8D357A375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4D917-D138-CE33-968F-A79C0DBFE4ED}"/>
              </a:ext>
            </a:extLst>
          </p:cNvPr>
          <p:cNvSpPr>
            <a:spLocks noGrp="1"/>
          </p:cNvSpPr>
          <p:nvPr>
            <p:ph type="body" idx="1"/>
          </p:nvPr>
        </p:nvSpPr>
        <p:spPr/>
        <p:txBody>
          <a:bodyPr/>
          <a:lstStyle/>
          <a:p>
            <a:r>
              <a:rPr lang="en-US" b="1" dirty="0"/>
              <a:t>Files, Directories, and Handles</a:t>
            </a:r>
          </a:p>
          <a:p>
            <a:r>
              <a:rPr lang="en-US" dirty="0"/>
              <a:t>Chubby provides a </a:t>
            </a:r>
            <a:r>
              <a:rPr lang="en-US" b="1" dirty="0"/>
              <a:t>simple tree-based file system</a:t>
            </a:r>
            <a:r>
              <a:rPr lang="en-US" dirty="0"/>
              <a:t> for metadata storage. Each file or directory has a </a:t>
            </a:r>
            <a:r>
              <a:rPr lang="en-US" b="1" dirty="0"/>
              <a:t>unique path</a:t>
            </a:r>
            <a:r>
              <a:rPr lang="en-US" dirty="0"/>
              <a:t> (like in UNIX).</a:t>
            </a:r>
            <a:br>
              <a:rPr lang="en-US" dirty="0"/>
            </a:br>
            <a:r>
              <a:rPr lang="en-US" dirty="0"/>
              <a:t>But Chubby simplifies things for distributed systems:</a:t>
            </a:r>
          </a:p>
          <a:p>
            <a:pPr>
              <a:buFont typeface="Arial" panose="020B0604020202020204" pitchFamily="34" charset="0"/>
              <a:buChar char="•"/>
            </a:pPr>
            <a:r>
              <a:rPr lang="en-US" dirty="0"/>
              <a:t>No moving files between directories.</a:t>
            </a:r>
          </a:p>
          <a:p>
            <a:pPr>
              <a:buFont typeface="Arial" panose="020B0604020202020204" pitchFamily="34" charset="0"/>
              <a:buChar char="•"/>
            </a:pPr>
            <a:r>
              <a:rPr lang="en-US" dirty="0"/>
              <a:t>No symbolic links.</a:t>
            </a:r>
          </a:p>
          <a:p>
            <a:pPr>
              <a:buFont typeface="Arial" panose="020B0604020202020204" pitchFamily="34" charset="0"/>
              <a:buChar char="•"/>
            </a:pPr>
            <a:r>
              <a:rPr lang="en-US" dirty="0"/>
              <a:t>No last-access timestamps.</a:t>
            </a:r>
          </a:p>
          <a:p>
            <a:r>
              <a:rPr lang="en-US" dirty="0"/>
              <a:t>These choices make it </a:t>
            </a:r>
            <a:r>
              <a:rPr lang="en-US" b="1" dirty="0"/>
              <a:t>easier to cache data across thousands of clients</a:t>
            </a:r>
            <a:r>
              <a:rPr lang="en-US" dirty="0"/>
              <a:t>.</a:t>
            </a:r>
            <a:br>
              <a:rPr lang="en-US" dirty="0"/>
            </a:br>
            <a:r>
              <a:rPr lang="en-US" dirty="0"/>
              <a:t>Files can be </a:t>
            </a:r>
            <a:r>
              <a:rPr lang="en-US" b="1" dirty="0"/>
              <a:t>permanent</a:t>
            </a:r>
            <a:r>
              <a:rPr lang="en-US" dirty="0"/>
              <a:t> or </a:t>
            </a:r>
            <a:r>
              <a:rPr lang="en-US" b="1" dirty="0"/>
              <a:t>ephemeral or transient</a:t>
            </a:r>
            <a:r>
              <a:rPr lang="en-US" dirty="0"/>
              <a:t> (temporary files that disappear if no one is using them).</a:t>
            </a:r>
            <a:br>
              <a:rPr lang="en-US" dirty="0"/>
            </a:br>
            <a:r>
              <a:rPr lang="en-US" dirty="0"/>
              <a:t>To access a file, clients get a </a:t>
            </a:r>
            <a:r>
              <a:rPr lang="en-US" b="1" dirty="0"/>
              <a:t>handle</a:t>
            </a:r>
            <a:r>
              <a:rPr lang="en-US" dirty="0"/>
              <a:t> — like a file descriptor, but with extra protections to prevent tampering.</a:t>
            </a:r>
          </a:p>
          <a:p>
            <a:endParaRPr lang="en-US" dirty="0"/>
          </a:p>
          <a:p>
            <a:pPr marL="342900" marR="0" lvl="0" indent="-342900">
              <a:spcBef>
                <a:spcPts val="0"/>
              </a:spcBef>
              <a:spcAft>
                <a:spcPts val="0"/>
              </a:spcAft>
              <a:buSzPts val="1000"/>
              <a:buFont typeface="Symbol" pitchFamily="2" charset="2"/>
              <a:buChar char=""/>
              <a:tabLst>
                <a:tab pos="457200" algn="l"/>
              </a:tabLst>
            </a:pPr>
            <a:endParaRPr lang="en-US" dirty="0"/>
          </a:p>
          <a:p>
            <a:endParaRPr lang="en-US" dirty="0"/>
          </a:p>
        </p:txBody>
      </p:sp>
      <p:sp>
        <p:nvSpPr>
          <p:cNvPr id="4" name="Slide Number Placeholder 3">
            <a:extLst>
              <a:ext uri="{FF2B5EF4-FFF2-40B4-BE49-F238E27FC236}">
                <a16:creationId xmlns:a16="http://schemas.microsoft.com/office/drawing/2014/main" id="{ABC14A68-23F4-088D-49FD-52C96BBB3852}"/>
              </a:ext>
            </a:extLst>
          </p:cNvPr>
          <p:cNvSpPr>
            <a:spLocks noGrp="1"/>
          </p:cNvSpPr>
          <p:nvPr>
            <p:ph type="sldNum" sz="quarter" idx="5"/>
          </p:nvPr>
        </p:nvSpPr>
        <p:spPr/>
        <p:txBody>
          <a:bodyPr/>
          <a:lstStyle/>
          <a:p>
            <a:fld id="{FDBF3159-94EB-4F6B-8273-09F1A6B019E6}" type="slidenum">
              <a:rPr lang="en-US" smtClean="0"/>
              <a:t>20</a:t>
            </a:fld>
            <a:endParaRPr lang="en-US"/>
          </a:p>
        </p:txBody>
      </p:sp>
    </p:spTree>
    <p:extLst>
      <p:ext uri="{BB962C8B-B14F-4D97-AF65-F5344CB8AC3E}">
        <p14:creationId xmlns:p14="http://schemas.microsoft.com/office/powerpoint/2010/main" val="350042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78D1-18BD-9ADF-BEC2-15F69CBC0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CAD54-0248-B38A-BC51-20FD81E65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F6A7A-EB1B-7525-AA07-5552FABF25F4}"/>
              </a:ext>
            </a:extLst>
          </p:cNvPr>
          <p:cNvSpPr>
            <a:spLocks noGrp="1"/>
          </p:cNvSpPr>
          <p:nvPr>
            <p:ph type="body" idx="1"/>
          </p:nvPr>
        </p:nvSpPr>
        <p:spPr/>
        <p:txBody>
          <a:bodyPr/>
          <a:lstStyle/>
          <a:p>
            <a:r>
              <a:rPr lang="en-US" b="1" dirty="0"/>
              <a:t>Files, Directories, and Handles</a:t>
            </a:r>
          </a:p>
          <a:p>
            <a:r>
              <a:rPr lang="en-US" dirty="0"/>
              <a:t>Chubby provides a </a:t>
            </a:r>
            <a:r>
              <a:rPr lang="en-US" b="1" dirty="0"/>
              <a:t>simple tree-based file system</a:t>
            </a:r>
            <a:r>
              <a:rPr lang="en-US" dirty="0"/>
              <a:t> for metadata storage. Each file or directory has a </a:t>
            </a:r>
            <a:r>
              <a:rPr lang="en-US" b="1" dirty="0"/>
              <a:t>unique path</a:t>
            </a:r>
            <a:r>
              <a:rPr lang="en-US" dirty="0"/>
              <a:t> (like in UNIX).</a:t>
            </a:r>
            <a:br>
              <a:rPr lang="en-US" dirty="0"/>
            </a:br>
            <a:r>
              <a:rPr lang="en-US" dirty="0"/>
              <a:t>But Chubby simplifies things for distributed systems:</a:t>
            </a:r>
          </a:p>
          <a:p>
            <a:pPr>
              <a:buFont typeface="Arial" panose="020B0604020202020204" pitchFamily="34" charset="0"/>
              <a:buChar char="•"/>
            </a:pPr>
            <a:r>
              <a:rPr lang="en-US" dirty="0"/>
              <a:t>No moving files between directories.</a:t>
            </a:r>
          </a:p>
          <a:p>
            <a:pPr>
              <a:buFont typeface="Arial" panose="020B0604020202020204" pitchFamily="34" charset="0"/>
              <a:buChar char="•"/>
            </a:pPr>
            <a:r>
              <a:rPr lang="en-US" dirty="0"/>
              <a:t>No symbolic links.</a:t>
            </a:r>
          </a:p>
          <a:p>
            <a:pPr>
              <a:buFont typeface="Arial" panose="020B0604020202020204" pitchFamily="34" charset="0"/>
              <a:buChar char="•"/>
            </a:pPr>
            <a:r>
              <a:rPr lang="en-US" dirty="0"/>
              <a:t>No last-access timestamps.</a:t>
            </a:r>
          </a:p>
          <a:p>
            <a:r>
              <a:rPr lang="en-US" dirty="0"/>
              <a:t>These choices make it </a:t>
            </a:r>
            <a:r>
              <a:rPr lang="en-US" b="1" dirty="0"/>
              <a:t>easier to cache data across thousands of clients</a:t>
            </a:r>
            <a:r>
              <a:rPr lang="en-US" dirty="0"/>
              <a:t>.</a:t>
            </a:r>
            <a:br>
              <a:rPr lang="en-US" dirty="0"/>
            </a:br>
            <a:r>
              <a:rPr lang="en-US" dirty="0"/>
              <a:t>Files can be </a:t>
            </a:r>
            <a:r>
              <a:rPr lang="en-US" b="1" dirty="0"/>
              <a:t>permanent</a:t>
            </a:r>
            <a:r>
              <a:rPr lang="en-US" dirty="0"/>
              <a:t> or </a:t>
            </a:r>
            <a:r>
              <a:rPr lang="en-US" b="1" dirty="0"/>
              <a:t>ephemeral or transient</a:t>
            </a:r>
            <a:r>
              <a:rPr lang="en-US" dirty="0"/>
              <a:t> (temporary files that disappear if no one is using them).</a:t>
            </a:r>
            <a:br>
              <a:rPr lang="en-US" dirty="0"/>
            </a:br>
            <a:r>
              <a:rPr lang="en-US" dirty="0"/>
              <a:t>To access a file, clients get a </a:t>
            </a:r>
            <a:r>
              <a:rPr lang="en-US" b="1" dirty="0"/>
              <a:t>handle</a:t>
            </a:r>
            <a:r>
              <a:rPr lang="en-US" dirty="0"/>
              <a:t> — like a file descriptor, but with extra protections to prevent tampering.</a:t>
            </a:r>
          </a:p>
          <a:p>
            <a:endParaRPr lang="en-US" dirty="0"/>
          </a:p>
          <a:p>
            <a:pPr marL="342900" marR="0" lvl="0" indent="-342900">
              <a:spcBef>
                <a:spcPts val="0"/>
              </a:spcBef>
              <a:spcAft>
                <a:spcPts val="0"/>
              </a:spcAft>
              <a:buSzPts val="1000"/>
              <a:buFont typeface="Symbol" pitchFamily="2" charset="2"/>
              <a:buChar char=""/>
              <a:tabLst>
                <a:tab pos="457200" algn="l"/>
              </a:tabLst>
            </a:pPr>
            <a:endParaRPr lang="en-US" dirty="0"/>
          </a:p>
          <a:p>
            <a:endParaRPr lang="en-US" dirty="0"/>
          </a:p>
        </p:txBody>
      </p:sp>
      <p:sp>
        <p:nvSpPr>
          <p:cNvPr id="4" name="Slide Number Placeholder 3">
            <a:extLst>
              <a:ext uri="{FF2B5EF4-FFF2-40B4-BE49-F238E27FC236}">
                <a16:creationId xmlns:a16="http://schemas.microsoft.com/office/drawing/2014/main" id="{5F087BEB-7940-CD52-85B9-6695975DD7A5}"/>
              </a:ext>
            </a:extLst>
          </p:cNvPr>
          <p:cNvSpPr>
            <a:spLocks noGrp="1"/>
          </p:cNvSpPr>
          <p:nvPr>
            <p:ph type="sldNum" sz="quarter" idx="5"/>
          </p:nvPr>
        </p:nvSpPr>
        <p:spPr/>
        <p:txBody>
          <a:bodyPr/>
          <a:lstStyle/>
          <a:p>
            <a:fld id="{FDBF3159-94EB-4F6B-8273-09F1A6B019E6}" type="slidenum">
              <a:rPr lang="en-US" smtClean="0"/>
              <a:t>21</a:t>
            </a:fld>
            <a:endParaRPr lang="en-US"/>
          </a:p>
        </p:txBody>
      </p:sp>
    </p:spTree>
    <p:extLst>
      <p:ext uri="{BB962C8B-B14F-4D97-AF65-F5344CB8AC3E}">
        <p14:creationId xmlns:p14="http://schemas.microsoft.com/office/powerpoint/2010/main" val="2080526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1D912-455F-AFBB-DEAB-F019ED4738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D4E576-3864-C68F-A33C-44A1502CED5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5C3E36B-B911-4367-7CAA-5C9A4AAFF598}"/>
              </a:ext>
            </a:extLst>
          </p:cNvPr>
          <p:cNvSpPr>
            <a:spLocks noGrp="1"/>
          </p:cNvSpPr>
          <p:nvPr>
            <p:ph type="body" idx="1"/>
          </p:nvPr>
        </p:nvSpPr>
        <p:spPr>
          <a:xfrm>
            <a:off x="685800" y="4400550"/>
            <a:ext cx="5486400" cy="3600450"/>
          </a:xfrm>
          <a:prstGeom prst="rect">
            <a:avLst/>
          </a:prstGeom>
        </p:spPr>
        <p:txBody>
          <a:bodyPr/>
          <a:lstStyle/>
          <a:p>
            <a:pPr marL="0" indent="0" algn="just">
              <a:buFont typeface="Arial" panose="020B0604020202020204" pitchFamily="34" charset="0"/>
              <a:buNone/>
            </a:pPr>
            <a:r>
              <a:rPr lang="en-US" dirty="0"/>
              <a:t>5. Design Advice and Early Testing</a:t>
            </a:r>
          </a:p>
          <a:p>
            <a:pPr algn="just"/>
            <a:r>
              <a:rPr lang="en-US" dirty="0"/>
              <a:t>	Rob Pike, Sean Quinlan, and Sanjay Ghemawat provided valuable design input, refining </a:t>
            </a:r>
            <a:r>
              <a:rPr lang="en-US" dirty="0" err="1"/>
              <a:t>Chubby’s</a:t>
            </a:r>
            <a:r>
              <a:rPr lang="en-US" dirty="0"/>
              <a:t> architecture. Many Google developers helped identify and fix early weaknesses, ensuring </a:t>
            </a:r>
            <a:r>
              <a:rPr lang="en-US" dirty="0" err="1"/>
              <a:t>Chubby’s</a:t>
            </a:r>
            <a:r>
              <a:rPr lang="en-US" dirty="0"/>
              <a:t> robustness in production.</a:t>
            </a:r>
          </a:p>
          <a:p>
            <a:endParaRPr lang="en-IN" dirty="0"/>
          </a:p>
          <a:p>
            <a:pPr>
              <a:buFont typeface="Arial" panose="020B0604020202020204" pitchFamily="34" charset="0"/>
              <a:buChar char="•"/>
            </a:pPr>
            <a:r>
              <a:rPr lang="en-IN" dirty="0"/>
              <a:t>"Over time, </a:t>
            </a:r>
            <a:r>
              <a:rPr lang="en-IN" b="1" dirty="0"/>
              <a:t>Chubby evolved from a lock service into Google’s primary name </a:t>
            </a:r>
            <a:r>
              <a:rPr lang="en-IN" b="1" dirty="0" err="1"/>
              <a:t>service</a:t>
            </a:r>
            <a:r>
              <a:rPr lang="en-IN" dirty="0" err="1"/>
              <a:t>.""It</a:t>
            </a:r>
            <a:r>
              <a:rPr lang="en-IN" dirty="0"/>
              <a:t> plays a crucial role in </a:t>
            </a:r>
            <a:r>
              <a:rPr lang="en-IN" b="1" dirty="0"/>
              <a:t>GFS, Bigtable, and MapReduce</a:t>
            </a:r>
            <a:r>
              <a:rPr lang="en-IN" dirty="0"/>
              <a:t> for </a:t>
            </a:r>
            <a:r>
              <a:rPr lang="en-IN" b="1" dirty="0"/>
              <a:t>leader election and </a:t>
            </a:r>
            <a:r>
              <a:rPr lang="en-IN" b="1" dirty="0" err="1"/>
              <a:t>synchronization</a:t>
            </a:r>
            <a:r>
              <a:rPr lang="en-IN" dirty="0" err="1"/>
              <a:t>.""</a:t>
            </a:r>
            <a:r>
              <a:rPr lang="en-IN" b="1" dirty="0" err="1"/>
              <a:t>Scalability</a:t>
            </a:r>
            <a:r>
              <a:rPr lang="en-IN" b="1" dirty="0"/>
              <a:t> improvements </a:t>
            </a:r>
            <a:r>
              <a:rPr lang="en-IN" b="1" dirty="0" err="1"/>
              <a:t>included:</a:t>
            </a:r>
            <a:r>
              <a:rPr lang="en-IN" dirty="0" err="1"/>
              <a:t>"Client-side</a:t>
            </a:r>
            <a:r>
              <a:rPr lang="en-IN" dirty="0"/>
              <a:t> caching</a:t>
            </a:r>
          </a:p>
          <a:p>
            <a:pPr>
              <a:buFont typeface="Arial" panose="020B0604020202020204" pitchFamily="34" charset="0"/>
              <a:buChar char="•"/>
            </a:pPr>
            <a:r>
              <a:rPr lang="en-IN" dirty="0"/>
              <a:t>Protocol conversion</a:t>
            </a:r>
          </a:p>
          <a:p>
            <a:pPr>
              <a:buFont typeface="Arial" panose="020B0604020202020204" pitchFamily="34" charset="0"/>
              <a:buChar char="•"/>
            </a:pPr>
            <a:r>
              <a:rPr lang="en-IN" dirty="0"/>
              <a:t>Load adaptation</a:t>
            </a:r>
          </a:p>
          <a:p>
            <a:r>
              <a:rPr lang="en-IN" dirty="0"/>
              <a:t>"Several Google engineers contributed to </a:t>
            </a:r>
            <a:r>
              <a:rPr lang="en-IN" dirty="0" err="1"/>
              <a:t>Chubby’s</a:t>
            </a:r>
            <a:r>
              <a:rPr lang="en-IN" dirty="0"/>
              <a:t> development, including </a:t>
            </a:r>
            <a:r>
              <a:rPr lang="en-IN" b="1" dirty="0"/>
              <a:t>Sharon Perl, Tushar Chandra, and Robert </a:t>
            </a:r>
            <a:r>
              <a:rPr lang="en-IN" b="1" dirty="0" err="1"/>
              <a:t>Griesemer</a:t>
            </a:r>
            <a:r>
              <a:rPr lang="en-IN" dirty="0" err="1"/>
              <a:t>.""Rob</a:t>
            </a:r>
            <a:r>
              <a:rPr lang="en-IN" dirty="0"/>
              <a:t> Pike, Sanjay Ghemawat, and Sean Quinlan played crucial roles in refining </a:t>
            </a:r>
            <a:r>
              <a:rPr lang="en-IN" dirty="0" err="1"/>
              <a:t>Chubby’s</a:t>
            </a:r>
            <a:r>
              <a:rPr lang="en-IN" dirty="0"/>
              <a:t> </a:t>
            </a:r>
            <a:r>
              <a:rPr lang="en-IN" b="1" dirty="0"/>
              <a:t>system design and architecture</a:t>
            </a:r>
            <a:r>
              <a:rPr lang="en-IN" dirty="0"/>
              <a:t>."</a:t>
            </a:r>
          </a:p>
          <a:p>
            <a:endParaRPr lang="en-US" dirty="0"/>
          </a:p>
          <a:p>
            <a:endParaRPr lang="en-US" dirty="0"/>
          </a:p>
        </p:txBody>
      </p:sp>
      <p:sp>
        <p:nvSpPr>
          <p:cNvPr id="4" name="Slide Number Placeholder 3">
            <a:extLst>
              <a:ext uri="{FF2B5EF4-FFF2-40B4-BE49-F238E27FC236}">
                <a16:creationId xmlns:a16="http://schemas.microsoft.com/office/drawing/2014/main" id="{F0F7A46D-6ECC-DE6A-11F9-364EBEAFD47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3195407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In large-scale distributed systems, multiple services and processes must coordinate access to shared resources (like configuration data or critical operations). Without a centralized mechanism, these systems can face issues like conflicting updates, data inconsistency, and difficulty in leader election. Google needed a reliable way to manage these challenges across its internal infrastructure.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91217-99C7-627A-68FD-184A9310F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7C4D5F-F9F9-5612-C7F3-E28614DF50C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702C53C-D7CD-6127-A3E6-9CB4668F6A07}"/>
              </a:ext>
            </a:extLst>
          </p:cNvPr>
          <p:cNvSpPr>
            <a:spLocks noGrp="1"/>
          </p:cNvSpPr>
          <p:nvPr>
            <p:ph type="body" idx="1"/>
          </p:nvPr>
        </p:nvSpPr>
        <p:spPr>
          <a:xfrm>
            <a:off x="685800" y="4400550"/>
            <a:ext cx="5486400" cy="3600450"/>
          </a:xfrm>
          <a:prstGeom prst="rect">
            <a:avLst/>
          </a:prstGeom>
        </p:spPr>
        <p:txBody>
          <a:bodyPr/>
          <a:lstStyle/>
          <a:p>
            <a:r>
              <a:rPr lang="en-US" sz="1400" b="1" dirty="0"/>
              <a:t>Designed for </a:t>
            </a:r>
            <a:r>
              <a:rPr lang="en-US" sz="1400" dirty="0"/>
              <a:t>loosely coupled distributed systems with many small machines connected via a highspeed network.</a:t>
            </a:r>
          </a:p>
          <a:p>
            <a:pPr marL="0" lvl="1" indent="0">
              <a:lnSpc>
                <a:spcPct val="100000"/>
              </a:lnSpc>
              <a:spcBef>
                <a:spcPts val="1000"/>
              </a:spcBef>
              <a:buNone/>
            </a:pPr>
            <a:r>
              <a:rPr lang="en-US" sz="1400" b="1" dirty="0"/>
              <a:t>A Chubby cell </a:t>
            </a:r>
            <a:r>
              <a:rPr lang="en-US" sz="1400" dirty="0"/>
              <a:t>can serve 10,000+ machines connected by 	1Gbit/s Ethernet. Most Chubby cells operate within a single data center, though some have geographically distributed  replicas.</a:t>
            </a:r>
          </a:p>
          <a:p>
            <a:pPr marL="0" lvl="1" indent="0">
              <a:lnSpc>
                <a:spcPct val="100000"/>
              </a:lnSpc>
              <a:spcBef>
                <a:spcPts val="1000"/>
              </a:spcBef>
              <a:buNone/>
            </a:pPr>
            <a:r>
              <a:rPr lang="en-US" sz="1400" b="1" dirty="0"/>
              <a:t>Helps clients </a:t>
            </a:r>
            <a:r>
              <a:rPr lang="en-US" sz="1400" dirty="0"/>
              <a:t>synchronize activities and agree on shared information in distributed environments. Primary goals include reliability, availability, and simple semantics.</a:t>
            </a:r>
          </a:p>
          <a:p>
            <a:pPr marL="0" indent="0">
              <a:buFont typeface="Arial" panose="020B0604020202020204" pitchFamily="34" charset="0"/>
              <a:buNone/>
            </a:pPr>
            <a:r>
              <a:rPr lang="en-US" sz="1400" b="1" dirty="0"/>
              <a:t>Supports </a:t>
            </a:r>
            <a:r>
              <a:rPr lang="en-US" sz="1400" b="1" dirty="0" err="1"/>
              <a:t>wholefile</a:t>
            </a:r>
            <a:r>
              <a:rPr lang="en-US" sz="1400" b="1" dirty="0"/>
              <a:t> </a:t>
            </a:r>
            <a:r>
              <a:rPr lang="en-US" sz="1400" dirty="0"/>
              <a:t>reads &amp; writes. Includes advisory locks and event notifications (e.g., file modifications).</a:t>
            </a:r>
          </a:p>
          <a:p>
            <a:pPr marL="0" lvl="1" indent="0">
              <a:lnSpc>
                <a:spcPct val="100000"/>
              </a:lnSpc>
              <a:spcBef>
                <a:spcPts val="1000"/>
              </a:spcBef>
              <a:buNone/>
            </a:pPr>
            <a:r>
              <a:rPr lang="en-US" sz="1400" b="1" dirty="0"/>
              <a:t>Used for leader </a:t>
            </a:r>
            <a:r>
              <a:rPr lang="en-US" sz="1400" dirty="0"/>
              <a:t>election in distributed systems (e.g., Google File System (GFS) and Bigtable). Acts as a centralized metadata store, making it the root of distributed data structures.	</a:t>
            </a:r>
          </a:p>
          <a:p>
            <a:pPr marL="0" lvl="1" indent="0">
              <a:lnSpc>
                <a:spcPct val="100000"/>
              </a:lnSpc>
              <a:spcBef>
                <a:spcPts val="1000"/>
              </a:spcBef>
              <a:buNone/>
            </a:pPr>
            <a:r>
              <a:rPr lang="en-US" sz="1500" b="1" dirty="0"/>
              <a:t>Before Chubby</a:t>
            </a:r>
            <a:r>
              <a:rPr lang="en-US" sz="1500" dirty="0"/>
              <a:t>, Google used ad hoc methods or manual intervention for leader election. Chubby improved availability by automating this process.</a:t>
            </a:r>
            <a:endParaRPr lang="en-US" dirty="0"/>
          </a:p>
          <a:p>
            <a:pPr marL="0" lvl="1" indent="0">
              <a:lnSpc>
                <a:spcPct val="100000"/>
              </a:lnSpc>
              <a:spcBef>
                <a:spcPts val="1000"/>
              </a:spcBef>
              <a:buNone/>
            </a:pPr>
            <a:r>
              <a:rPr lang="en-US" sz="1500" b="1" dirty="0"/>
              <a:t>Ensures asynchronous consensus </a:t>
            </a:r>
            <a:r>
              <a:rPr lang="en-US" sz="1500" dirty="0"/>
              <a:t>despite network delays, packet loss, or reordering. Paxos is at the core of all reliable consensus protocols in distributed systems.</a:t>
            </a:r>
          </a:p>
          <a:p>
            <a:pPr marL="0" indent="0">
              <a:buFont typeface="Arial" panose="020B0604020202020204" pitchFamily="34" charset="0"/>
              <a:buNone/>
            </a:pPr>
            <a:r>
              <a:rPr lang="en-US" dirty="0"/>
              <a:t>Not a Research Project, but an Engineering Solution</a:t>
            </a:r>
          </a:p>
          <a:p>
            <a:pPr marL="0" lvl="1" indent="0">
              <a:lnSpc>
                <a:spcPct val="100000"/>
              </a:lnSpc>
              <a:spcBef>
                <a:spcPts val="1000"/>
              </a:spcBef>
              <a:buNone/>
            </a:pPr>
            <a:r>
              <a:rPr lang="en-US" sz="1500" dirty="0"/>
              <a:t>	Chubby was built to solve practical engineering problems at Google. No new algorithms were introduced; instead, it applied existing distributed computing principles effectively.</a:t>
            </a:r>
          </a:p>
          <a:p>
            <a:pPr marL="285750" indent="-285750">
              <a:buFont typeface="Arial" panose="020B0604020202020204" pitchFamily="34" charset="0"/>
              <a:buChar char="•"/>
            </a:pPr>
            <a:r>
              <a:rPr lang="en-US" dirty="0"/>
              <a:t>Impact on Distributed Computing at Google</a:t>
            </a:r>
          </a:p>
          <a:p>
            <a:pPr marL="0" lvl="1" indent="0">
              <a:lnSpc>
                <a:spcPct val="100000"/>
              </a:lnSpc>
              <a:spcBef>
                <a:spcPts val="1000"/>
              </a:spcBef>
              <a:buNone/>
            </a:pPr>
            <a:r>
              <a:rPr lang="en-US" sz="1500" dirty="0"/>
              <a:t>	Reduced computing effort by replacing inefficient leader election methods. Enabled fault tolerance and reliability by removing reliance on human intervention.</a:t>
            </a:r>
          </a:p>
          <a:p>
            <a:pPr marL="285750" indent="-285750">
              <a:buFont typeface="Arial" panose="020B0604020202020204" pitchFamily="34" charset="0"/>
              <a:buChar char="•"/>
            </a:pPr>
            <a:r>
              <a:rPr lang="en-US" dirty="0"/>
              <a:t>Lessons &amp; Evolution Over Time</a:t>
            </a:r>
          </a:p>
          <a:p>
            <a:r>
              <a:rPr lang="en-US" dirty="0"/>
              <a:t>	The design evolved based on </a:t>
            </a:r>
            <a:r>
              <a:rPr lang="en-US" dirty="0" err="1"/>
              <a:t>realworld</a:t>
            </a:r>
            <a:r>
              <a:rPr lang="en-US" dirty="0"/>
              <a:t> use. Some features were unexpectedly useful, while others proved to be mistakes. Certain details, like consensus protocols 	or RPC systems, were omitted since they were well	documented elsewhere.</a:t>
            </a:r>
          </a:p>
          <a:p>
            <a:pPr marL="0" lvl="1" indent="0">
              <a:lnSpc>
                <a:spcPct val="100000"/>
              </a:lnSpc>
              <a:spcBef>
                <a:spcPts val="1000"/>
              </a:spcBef>
              <a:buNone/>
            </a:pPr>
            <a:endParaRPr lang="en-US" sz="1400" dirty="0"/>
          </a:p>
          <a:p>
            <a:endParaRPr lang="en-US" dirty="0"/>
          </a:p>
        </p:txBody>
      </p:sp>
      <p:sp>
        <p:nvSpPr>
          <p:cNvPr id="4" name="Slide Number Placeholder 3">
            <a:extLst>
              <a:ext uri="{FF2B5EF4-FFF2-40B4-BE49-F238E27FC236}">
                <a16:creationId xmlns:a16="http://schemas.microsoft.com/office/drawing/2014/main" id="{55773749-DA7D-E44D-CDC9-77CE2D263D4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292548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C5257-EF4C-AF47-A6FB-22B29B16A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1F5EF7-3A07-90F0-DA32-6063E1663C7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8B52223-DC76-AA45-62FB-9118C5466B53}"/>
              </a:ext>
            </a:extLst>
          </p:cNvPr>
          <p:cNvSpPr>
            <a:spLocks noGrp="1"/>
          </p:cNvSpPr>
          <p:nvPr>
            <p:ph type="body" idx="1"/>
          </p:nvPr>
        </p:nvSpPr>
        <p:spPr>
          <a:xfrm>
            <a:off x="685800" y="4400550"/>
            <a:ext cx="5486400" cy="3600450"/>
          </a:xfrm>
          <a:prstGeom prst="rect">
            <a:avLst/>
          </a:prstGeom>
        </p:spPr>
        <p:txBody>
          <a:bodyPr/>
          <a:lstStyle/>
          <a:p>
            <a:pPr marL="0" indent="0">
              <a:buNone/>
            </a:pPr>
            <a:r>
              <a:rPr lang="en-US" dirty="0"/>
              <a:t>Reliable Storage (Central Bulletin Board)</a:t>
            </a:r>
          </a:p>
          <a:p>
            <a:r>
              <a:rPr lang="en-US" dirty="0"/>
              <a:t>Restaurant Analogy: The restaurant uses a central bulletin board to track reservations, table statuses, and special orders. This board must be reliable, if it crashes or loses data, chaos ensues (e.g., double bookings).  </a:t>
            </a:r>
          </a:p>
          <a:p>
            <a:r>
              <a:rPr lang="en-US" dirty="0"/>
              <a:t>Technical Term: Chubby acts as a distributed, fault tolerant storage system, ensuring data (like configuration files or locks) is consistently available even if individual servers fail. Think of it as a distributed key value store with strong consistency guarantees.</a:t>
            </a:r>
          </a:p>
          <a:p>
            <a:endParaRPr lang="en-US" dirty="0"/>
          </a:p>
          <a:p>
            <a:r>
              <a:rPr lang="en-US" dirty="0"/>
              <a:t>Coarse-Grained Locking (Reserving the Private Dining Room)		</a:t>
            </a:r>
          </a:p>
          <a:p>
            <a:r>
              <a:rPr lang="en-US" dirty="0"/>
              <a:t>Restaurant Analogy: When a large group reserves the private dining room, the host places a "RESERVED" sign on the room’s slot on the bulletin board. This lock is coarse-grained, it’s held for hours (the entire dinner duration), not just seconds. Other staff see the sign and avoid booking the room during that time.  </a:t>
            </a:r>
          </a:p>
          <a:p>
            <a:r>
              <a:rPr lang="en-US" dirty="0"/>
              <a:t>Technical Term: Chubby provides long-lived locks (e.g., minutes/hours) for systemwide tasks like leader election or configuration updates. For example, a distributed database might use a Chubby lock to ensure only one node acts as the primary writer at a time.</a:t>
            </a:r>
          </a:p>
          <a:p>
            <a:endParaRPr lang="en-US" dirty="0"/>
          </a:p>
          <a:p>
            <a:r>
              <a:rPr lang="en-US" dirty="0"/>
              <a:t>Advisory Locks (Kitchen Order Tickets)</a:t>
            </a:r>
          </a:p>
          <a:p>
            <a:r>
              <a:rPr lang="en-US" dirty="0"/>
              <a:t>Restaurant Analogy: The kitchen uses a ticket system to manage orders. When Chef Alice takes a ticket to prepare "Table 5’s Steak," others voluntarily avoid working on that order. The lock is advisory nothing physically stops Chef Bob from grabbing the ticket, but the team cooperates.  </a:t>
            </a:r>
          </a:p>
          <a:p>
            <a:r>
              <a:rPr lang="en-US" dirty="0"/>
              <a:t>  Technical Term: </a:t>
            </a:r>
            <a:r>
              <a:rPr lang="en-US" dirty="0" err="1"/>
              <a:t>Chubby’s</a:t>
            </a:r>
            <a:r>
              <a:rPr lang="en-US" dirty="0"/>
              <a:t> locks are advisory, </a:t>
            </a:r>
            <a:r>
              <a:rPr lang="en-US" b="0" i="0" dirty="0">
                <a:solidFill>
                  <a:srgbClr val="C3C6D6"/>
                </a:solidFill>
                <a:effectLst/>
                <a:latin typeface="Google Sans"/>
              </a:rPr>
              <a:t>Chubby locks are "advisory" which means they rely on clients to cooperate and not access a resource while another client holds the lock, but they don't enforce access restrictions strictly. </a:t>
            </a:r>
            <a:endParaRPr lang="en-US" dirty="0"/>
          </a:p>
        </p:txBody>
      </p:sp>
      <p:sp>
        <p:nvSpPr>
          <p:cNvPr id="4" name="Slide Number Placeholder 3">
            <a:extLst>
              <a:ext uri="{FF2B5EF4-FFF2-40B4-BE49-F238E27FC236}">
                <a16:creationId xmlns:a16="http://schemas.microsoft.com/office/drawing/2014/main" id="{9EA92EB6-E4CC-477E-E65A-75591938BA5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694030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D9866-6722-8130-B103-9C5223C39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B387B-6525-E90D-582A-A3821F82089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7581B18-3DE6-A1AB-D995-B40C123BBBAF}"/>
              </a:ext>
            </a:extLst>
          </p:cNvPr>
          <p:cNvSpPr>
            <a:spLocks noGrp="1"/>
          </p:cNvSpPr>
          <p:nvPr>
            <p:ph type="body" idx="1"/>
          </p:nvPr>
        </p:nvSpPr>
        <p:spPr>
          <a:xfrm>
            <a:off x="685800" y="4400550"/>
            <a:ext cx="5486400" cy="3600450"/>
          </a:xfrm>
          <a:prstGeom prst="rect">
            <a:avLst/>
          </a:prstGeom>
        </p:spPr>
        <p:txBody>
          <a:bodyPr/>
          <a:lstStyle/>
          <a:p>
            <a:r>
              <a:rPr lang="en-US" dirty="0"/>
              <a:t>The diagram shows a Chubby cell with five servers, one of which is the master.</a:t>
            </a:r>
          </a:p>
          <a:p>
            <a:r>
              <a:rPr lang="en-US" dirty="0"/>
              <a:t>Each client process includes a Chubby library.</a:t>
            </a:r>
          </a:p>
          <a:p>
            <a:r>
              <a:rPr lang="en-US" dirty="0"/>
              <a:t>The library communicates with the Chubby cell via RPC calls.</a:t>
            </a:r>
          </a:p>
          <a:p>
            <a:r>
              <a:rPr lang="en-US" dirty="0"/>
              <a:t>The master handles most requests and coordinates with replicas.</a:t>
            </a:r>
          </a:p>
          <a:p>
            <a:r>
              <a:rPr lang="en-US" dirty="0"/>
              <a:t>This setup ensures consistent, fault-tolerant coordination for distributed applications.</a:t>
            </a:r>
          </a:p>
        </p:txBody>
      </p:sp>
      <p:sp>
        <p:nvSpPr>
          <p:cNvPr id="4" name="Slide Number Placeholder 3">
            <a:extLst>
              <a:ext uri="{FF2B5EF4-FFF2-40B4-BE49-F238E27FC236}">
                <a16:creationId xmlns:a16="http://schemas.microsoft.com/office/drawing/2014/main" id="{EFE55F25-E71D-E0CC-F59D-177D650CF0E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01381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432FD-2A90-E7FF-AEC2-FC11B18EE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7CBB3-3EE9-E090-E21D-43FF1548CB5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7A06471-98B9-4AA8-C912-6BB444312A5D}"/>
              </a:ext>
            </a:extLst>
          </p:cNvPr>
          <p:cNvSpPr>
            <a:spLocks noGrp="1"/>
          </p:cNvSpPr>
          <p:nvPr>
            <p:ph type="body" idx="1"/>
          </p:nvPr>
        </p:nvSpPr>
        <p:spPr>
          <a:xfrm>
            <a:off x="685800" y="4400550"/>
            <a:ext cx="5486400" cy="3600450"/>
          </a:xfrm>
          <a:prstGeom prst="rect">
            <a:avLst/>
          </a:prstGeom>
        </p:spPr>
        <p:txBody>
          <a:bodyPr/>
          <a:lstStyle/>
          <a:p>
            <a:r>
              <a:rPr lang="en-US" dirty="0" err="1"/>
              <a:t>Chubby’s</a:t>
            </a:r>
            <a:r>
              <a:rPr lang="en-US" dirty="0"/>
              <a:t> server-client architecture (optionally using a proxy) hides complex consensus details, making distributed coordination simpler for developers.</a:t>
            </a:r>
          </a:p>
        </p:txBody>
      </p:sp>
      <p:sp>
        <p:nvSpPr>
          <p:cNvPr id="4" name="Slide Number Placeholder 3">
            <a:extLst>
              <a:ext uri="{FF2B5EF4-FFF2-40B4-BE49-F238E27FC236}">
                <a16:creationId xmlns:a16="http://schemas.microsoft.com/office/drawing/2014/main" id="{691E13EA-9F9A-9759-DCBA-E37A0A06CCA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335731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5D778-F7A3-033D-FECD-AE87CE6E2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23821-F503-2D2E-23FA-1B7C7B895C5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ADB8D18-6973-668C-3F1C-6856EAB96CFB}"/>
              </a:ext>
            </a:extLst>
          </p:cNvPr>
          <p:cNvSpPr>
            <a:spLocks noGrp="1"/>
          </p:cNvSpPr>
          <p:nvPr>
            <p:ph type="body" idx="1"/>
          </p:nvPr>
        </p:nvSpPr>
        <p:spPr>
          <a:xfrm>
            <a:off x="685800" y="4400550"/>
            <a:ext cx="5486400" cy="3600450"/>
          </a:xfrm>
          <a:prstGeom prst="rect">
            <a:avLst/>
          </a:prstGeom>
        </p:spPr>
        <p:txBody>
          <a:bodyPr/>
          <a:lstStyle/>
          <a:p>
            <a:r>
              <a:rPr lang="en-US" dirty="0" err="1"/>
              <a:t>Chubby’s</a:t>
            </a:r>
            <a:r>
              <a:rPr lang="en-US" dirty="0"/>
              <a:t> five-replica cell design ensures fault tolerance and continuous operation by requiring a majority (3 of 5) to agree, with replicas spread across racks to reduce correlated failures.</a:t>
            </a:r>
          </a:p>
        </p:txBody>
      </p:sp>
      <p:sp>
        <p:nvSpPr>
          <p:cNvPr id="4" name="Slide Number Placeholder 3">
            <a:extLst>
              <a:ext uri="{FF2B5EF4-FFF2-40B4-BE49-F238E27FC236}">
                <a16:creationId xmlns:a16="http://schemas.microsoft.com/office/drawing/2014/main" id="{45F0588F-5C22-96B2-12BA-4F819D95F16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84333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8.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9.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1.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2.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23.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347403" y="1780949"/>
            <a:ext cx="5627033" cy="1382132"/>
          </a:xfrm>
        </p:spPr>
        <p:txBody>
          <a:bodyPr/>
          <a:lstStyle/>
          <a:p>
            <a:r>
              <a:rPr lang="en-US" sz="2400" dirty="0">
                <a:solidFill>
                  <a:srgbClr val="152D47"/>
                </a:solidFill>
                <a:latin typeface="Crimson Pro Semi Bold" pitchFamily="34" charset="0"/>
                <a:ea typeface="Crimson Pro Semi Bold" pitchFamily="34" charset="-122"/>
                <a:cs typeface="Crimson Pro Semi Bold" pitchFamily="34" charset="-120"/>
              </a:rPr>
              <a:t>Chat-Room Based File Transfer Application </a:t>
            </a:r>
            <a:endParaRPr lang="en-US" sz="24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0306" y="3896038"/>
            <a:ext cx="2538870" cy="1253931"/>
          </a:xfrm>
        </p:spPr>
        <p:txBody>
          <a:bodyPr/>
          <a:lstStyle/>
          <a:p>
            <a:r>
              <a:rPr lang="en-US" dirty="0"/>
              <a:t>Pratikshay Awadhoot</a:t>
            </a:r>
            <a:br>
              <a:rPr lang="en-US" dirty="0"/>
            </a:br>
            <a:r>
              <a:rPr lang="en-US" dirty="0"/>
              <a:t>Avanti </a:t>
            </a:r>
            <a:r>
              <a:rPr lang="en-US" dirty="0" err="1"/>
              <a:t>Nipunge</a:t>
            </a:r>
            <a:br>
              <a:rPr lang="en-US" dirty="0"/>
            </a:br>
            <a:r>
              <a:rPr lang="en-US" dirty="0"/>
              <a:t>Abhishek </a:t>
            </a:r>
            <a:r>
              <a:rPr lang="en-US" dirty="0" err="1"/>
              <a:t>Savaliya</a:t>
            </a:r>
            <a:br>
              <a:rPr lang="en-US" dirty="0"/>
            </a:br>
            <a:r>
              <a:rPr lang="en-US" dirty="0"/>
              <a:t>Myna </a:t>
            </a:r>
            <a:r>
              <a:rPr lang="en-US" dirty="0" err="1"/>
              <a:t>Nereti</a:t>
            </a:r>
            <a:r>
              <a:rPr lang="en-US" dirty="0"/>
              <a:t> </a:t>
            </a:r>
          </a:p>
          <a:p>
            <a:endParaRPr lang="en-US" dirty="0"/>
          </a:p>
        </p:txBody>
      </p:sp>
      <p:pic>
        <p:nvPicPr>
          <p:cNvPr id="6" name="Picture Placeholder 5">
            <a:extLst>
              <a:ext uri="{FF2B5EF4-FFF2-40B4-BE49-F238E27FC236}">
                <a16:creationId xmlns:a16="http://schemas.microsoft.com/office/drawing/2014/main" id="{3C26FFB5-9B2D-F801-D601-C6B072E09072}"/>
              </a:ext>
            </a:extLst>
          </p:cNvPr>
          <p:cNvPicPr>
            <a:picLocks noGrp="1" noChangeAspect="1"/>
          </p:cNvPicPr>
          <p:nvPr>
            <p:ph type="pic" sz="quarter" idx="47"/>
          </p:nvPr>
        </p:nvPicPr>
        <p:blipFill>
          <a:blip r:embed="rId3"/>
          <a:srcRect l="5051" r="5051"/>
          <a:stretch/>
        </p:blipFill>
        <p:spPr>
          <a:xfrm>
            <a:off x="6742557" y="821836"/>
            <a:ext cx="4405503" cy="5066346"/>
          </a:xfrm>
          <a:ln>
            <a:solidFill>
              <a:srgbClr val="263E5A"/>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12" name="Text Placeholder 8">
            <a:extLst>
              <a:ext uri="{FF2B5EF4-FFF2-40B4-BE49-F238E27FC236}">
                <a16:creationId xmlns:a16="http://schemas.microsoft.com/office/drawing/2014/main" id="{6E6B76C3-2982-6D67-4AD3-F0D29141004A}"/>
              </a:ext>
            </a:extLst>
          </p:cNvPr>
          <p:cNvSpPr txBox="1">
            <a:spLocks/>
          </p:cNvSpPr>
          <p:nvPr/>
        </p:nvSpPr>
        <p:spPr>
          <a:xfrm>
            <a:off x="275515" y="6218012"/>
            <a:ext cx="3853661" cy="47456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Date: 04/27/2025</a:t>
            </a:r>
          </a:p>
          <a:p>
            <a:endParaRPr lang="en-US" dirty="0"/>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81C8A-510A-316E-8037-AEA9CBEFA71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69ECC29F-24DD-EF2C-1910-73724D3ACBB1}"/>
              </a:ext>
            </a:extLst>
          </p:cNvPr>
          <p:cNvPicPr>
            <a:picLocks noChangeAspect="1"/>
          </p:cNvPicPr>
          <p:nvPr/>
        </p:nvPicPr>
        <p:blipFill>
          <a:blip r:embed="rId3"/>
          <a:srcRect t="26881" b="26881"/>
          <a:stretch/>
        </p:blipFill>
        <p:spPr>
          <a:xfrm rot="15651902">
            <a:off x="-1664544" y="3468876"/>
            <a:ext cx="1845182" cy="853158"/>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12" name="Picture 11">
            <a:extLst>
              <a:ext uri="{FF2B5EF4-FFF2-40B4-BE49-F238E27FC236}">
                <a16:creationId xmlns:a16="http://schemas.microsoft.com/office/drawing/2014/main" id="{A72E0BF9-4F92-6167-A621-EE9AD679AC29}"/>
              </a:ext>
            </a:extLst>
          </p:cNvPr>
          <p:cNvPicPr>
            <a:picLocks noChangeAspect="1"/>
          </p:cNvPicPr>
          <p:nvPr/>
        </p:nvPicPr>
        <p:blipFill>
          <a:blip r:embed="rId4"/>
          <a:srcRect t="31001" b="31001"/>
          <a:stretch/>
        </p:blipFill>
        <p:spPr>
          <a:xfrm rot="13162017">
            <a:off x="-1018953" y="5072187"/>
            <a:ext cx="1873287" cy="71182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13" name="Picture 12">
            <a:extLst>
              <a:ext uri="{FF2B5EF4-FFF2-40B4-BE49-F238E27FC236}">
                <a16:creationId xmlns:a16="http://schemas.microsoft.com/office/drawing/2014/main" id="{7FF63301-870D-8685-8F5E-2166202D57D2}"/>
              </a:ext>
            </a:extLst>
          </p:cNvPr>
          <p:cNvPicPr>
            <a:picLocks noChangeAspect="1"/>
          </p:cNvPicPr>
          <p:nvPr/>
        </p:nvPicPr>
        <p:blipFill>
          <a:blip r:embed="rId5"/>
          <a:srcRect t="27405" b="27405"/>
          <a:stretch/>
        </p:blipFill>
        <p:spPr>
          <a:xfrm rot="21397752">
            <a:off x="613625" y="5323200"/>
            <a:ext cx="1854130" cy="837897"/>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4" name="Picture 13">
            <a:extLst>
              <a:ext uri="{FF2B5EF4-FFF2-40B4-BE49-F238E27FC236}">
                <a16:creationId xmlns:a16="http://schemas.microsoft.com/office/drawing/2014/main" id="{389866C7-24EA-F64F-DED9-B8363F2F5CD9}"/>
              </a:ext>
            </a:extLst>
          </p:cNvPr>
          <p:cNvPicPr>
            <a:picLocks noChangeAspect="1"/>
          </p:cNvPicPr>
          <p:nvPr/>
        </p:nvPicPr>
        <p:blipFill>
          <a:blip r:embed="rId6"/>
          <a:srcRect t="30624" b="30624"/>
          <a:stretch/>
        </p:blipFill>
        <p:spPr>
          <a:xfrm rot="17738450">
            <a:off x="1884203" y="4425666"/>
            <a:ext cx="1874548" cy="726443"/>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5" name="Picture 14">
            <a:extLst>
              <a:ext uri="{FF2B5EF4-FFF2-40B4-BE49-F238E27FC236}">
                <a16:creationId xmlns:a16="http://schemas.microsoft.com/office/drawing/2014/main" id="{F37C86C4-B135-0FF7-20EA-1A7B09B569BE}"/>
              </a:ext>
            </a:extLst>
          </p:cNvPr>
          <p:cNvPicPr>
            <a:picLocks noChangeAspect="1"/>
          </p:cNvPicPr>
          <p:nvPr/>
        </p:nvPicPr>
        <p:blipFill>
          <a:blip r:embed="rId7"/>
          <a:srcRect l="5014" r="5014"/>
          <a:stretch/>
        </p:blipFill>
        <p:spPr>
          <a:xfrm rot="17738450">
            <a:off x="2479479" y="1853398"/>
            <a:ext cx="1913605" cy="2126887"/>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6" name="Picture 15">
            <a:extLst>
              <a:ext uri="{FF2B5EF4-FFF2-40B4-BE49-F238E27FC236}">
                <a16:creationId xmlns:a16="http://schemas.microsoft.com/office/drawing/2014/main" id="{737AC430-22BE-BBD6-6553-4D1A98F6F472}"/>
              </a:ext>
            </a:extLst>
          </p:cNvPr>
          <p:cNvPicPr>
            <a:picLocks noChangeAspect="1"/>
          </p:cNvPicPr>
          <p:nvPr/>
        </p:nvPicPr>
        <p:blipFill>
          <a:blip r:embed="rId8"/>
          <a:srcRect l="22751" r="22751"/>
          <a:stretch/>
        </p:blipFill>
        <p:spPr>
          <a:xfrm rot="17738450">
            <a:off x="1167501" y="1351543"/>
            <a:ext cx="893295" cy="1639134"/>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7" name="Picture 16">
            <a:extLst>
              <a:ext uri="{FF2B5EF4-FFF2-40B4-BE49-F238E27FC236}">
                <a16:creationId xmlns:a16="http://schemas.microsoft.com/office/drawing/2014/main" id="{8B72BA03-B641-59C5-D1EB-1B21A501BBE0}"/>
              </a:ext>
            </a:extLst>
          </p:cNvPr>
          <p:cNvPicPr>
            <a:picLocks noChangeAspect="1"/>
          </p:cNvPicPr>
          <p:nvPr/>
        </p:nvPicPr>
        <p:blipFill>
          <a:blip r:embed="rId9"/>
          <a:srcRect t="25361" b="25361"/>
          <a:stretch/>
        </p:blipFill>
        <p:spPr>
          <a:xfrm rot="20102779">
            <a:off x="-961804" y="2038027"/>
            <a:ext cx="1829094" cy="90132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9" name="TextBox 18">
            <a:extLst>
              <a:ext uri="{FF2B5EF4-FFF2-40B4-BE49-F238E27FC236}">
                <a16:creationId xmlns:a16="http://schemas.microsoft.com/office/drawing/2014/main" id="{7A1AED6F-350C-F45D-CA47-B81E5757A54A}"/>
              </a:ext>
            </a:extLst>
          </p:cNvPr>
          <p:cNvSpPr txBox="1"/>
          <p:nvPr/>
        </p:nvSpPr>
        <p:spPr>
          <a:xfrm>
            <a:off x="-463356" y="3422096"/>
            <a:ext cx="3446657" cy="400110"/>
          </a:xfrm>
          <a:prstGeom prst="rect">
            <a:avLst/>
          </a:prstGeom>
        </p:spPr>
        <p:txBody>
          <a:bodyPr wrap="square" rtlCol="0">
            <a:spAutoFit/>
          </a:bodyPr>
          <a:lstStyle/>
          <a:p>
            <a:pPr marL="0" indent="0" algn="ctr">
              <a:lnSpc>
                <a:spcPct val="100000"/>
              </a:lnSpc>
              <a:spcBef>
                <a:spcPts val="0"/>
              </a:spcBef>
              <a:buFontTx/>
              <a:buNone/>
            </a:pPr>
            <a:r>
              <a:rPr lang="en-US" sz="2000" b="1" dirty="0">
                <a:latin typeface="Posterama" panose="020B0504020200020000" pitchFamily="34" charset="0"/>
                <a:ea typeface="微软雅黑"/>
                <a:cs typeface="Posterama" panose="020B0504020200020000" pitchFamily="34" charset="0"/>
              </a:rPr>
              <a:t>Implementation</a:t>
            </a:r>
          </a:p>
        </p:txBody>
      </p:sp>
      <p:sp>
        <p:nvSpPr>
          <p:cNvPr id="20" name="TextBox 19">
            <a:extLst>
              <a:ext uri="{FF2B5EF4-FFF2-40B4-BE49-F238E27FC236}">
                <a16:creationId xmlns:a16="http://schemas.microsoft.com/office/drawing/2014/main" id="{DB226685-7677-F1C1-5B65-08AAAC4827B8}"/>
              </a:ext>
            </a:extLst>
          </p:cNvPr>
          <p:cNvSpPr txBox="1"/>
          <p:nvPr/>
        </p:nvSpPr>
        <p:spPr>
          <a:xfrm>
            <a:off x="4690345" y="1758078"/>
            <a:ext cx="7501655" cy="2800767"/>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Client Implementation (Part 1)</a:t>
            </a:r>
          </a:p>
          <a:p>
            <a:pPr>
              <a:lnSpc>
                <a:spcPct val="100000"/>
              </a:lnSpc>
              <a:spcBef>
                <a:spcPts val="0"/>
              </a:spcBef>
            </a:pPr>
            <a:endParaRPr lang="en-US" sz="1600" b="1" dirty="0">
              <a:solidFill>
                <a:schemeClr val="accent6"/>
              </a:solidFill>
              <a:latin typeface="+mj-lt"/>
              <a:ea typeface="+mj-ea"/>
              <a:cs typeface="+mj-cs"/>
            </a:endParaRP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Mode selection in </a:t>
            </a:r>
            <a:r>
              <a:rPr lang="en-US" sz="1600" b="1" dirty="0" err="1">
                <a:solidFill>
                  <a:schemeClr val="accent6"/>
                </a:solidFill>
                <a:latin typeface="+mj-lt"/>
                <a:ea typeface="+mj-ea"/>
                <a:cs typeface="+mj-cs"/>
              </a:rPr>
              <a:t>main.c</a:t>
            </a:r>
            <a:r>
              <a:rPr lang="en-US" sz="1600" b="1" dirty="0">
                <a:solidFill>
                  <a:schemeClr val="accent6"/>
                </a:solidFill>
                <a:latin typeface="+mj-lt"/>
                <a:ea typeface="+mj-ea"/>
                <a:cs typeface="+mj-cs"/>
              </a:rPr>
              <a:t>: enforced choices “1” or “2”</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Client startup (</a:t>
            </a:r>
            <a:r>
              <a:rPr lang="en-US" sz="1600" b="1" dirty="0" err="1">
                <a:solidFill>
                  <a:schemeClr val="accent6"/>
                </a:solidFill>
                <a:latin typeface="+mj-lt"/>
                <a:ea typeface="+mj-ea"/>
                <a:cs typeface="+mj-cs"/>
              </a:rPr>
              <a:t>start_client</a:t>
            </a:r>
            <a:r>
              <a:rPr lang="en-US" sz="1600" b="1" dirty="0">
                <a:solidFill>
                  <a:schemeClr val="accent6"/>
                </a:solidFill>
                <a:latin typeface="+mj-lt"/>
                <a:ea typeface="+mj-ea"/>
                <a:cs typeface="+mj-cs"/>
              </a:rPr>
              <a:t>):</a:t>
            </a:r>
          </a:p>
          <a:p>
            <a:pPr>
              <a:lnSpc>
                <a:spcPct val="100000"/>
              </a:lnSpc>
              <a:spcBef>
                <a:spcPts val="0"/>
              </a:spcBef>
            </a:pPr>
            <a:endParaRPr lang="en-US" sz="1600" b="1" dirty="0">
              <a:solidFill>
                <a:schemeClr val="accent6"/>
              </a:solidFill>
              <a:latin typeface="+mj-lt"/>
              <a:ea typeface="+mj-ea"/>
              <a:cs typeface="+mj-cs"/>
            </a:endParaRPr>
          </a:p>
          <a:p>
            <a:pPr marL="342900" indent="-342900">
              <a:lnSpc>
                <a:spcPct val="100000"/>
              </a:lnSpc>
              <a:spcBef>
                <a:spcPts val="0"/>
              </a:spcBef>
              <a:buFont typeface="+mj-lt"/>
              <a:buAutoNum type="arabicPeriod"/>
            </a:pPr>
            <a:r>
              <a:rPr lang="en-US" sz="1600" b="1" dirty="0">
                <a:solidFill>
                  <a:schemeClr val="accent6"/>
                </a:solidFill>
                <a:latin typeface="+mj-lt"/>
                <a:ea typeface="+mj-ea"/>
                <a:cs typeface="+mj-cs"/>
              </a:rPr>
              <a:t>Connect to server, receive </a:t>
            </a:r>
            <a:r>
              <a:rPr lang="en-US" sz="1600" b="1" dirty="0" err="1">
                <a:solidFill>
                  <a:schemeClr val="accent6"/>
                </a:solidFill>
                <a:latin typeface="+mj-lt"/>
                <a:ea typeface="+mj-ea"/>
                <a:cs typeface="+mj-cs"/>
              </a:rPr>
              <a:t>client_number</a:t>
            </a:r>
            <a:endParaRPr lang="en-US" sz="1600" b="1" dirty="0">
              <a:solidFill>
                <a:schemeClr val="accent6"/>
              </a:solidFill>
              <a:latin typeface="+mj-lt"/>
              <a:ea typeface="+mj-ea"/>
              <a:cs typeface="+mj-cs"/>
            </a:endParaRPr>
          </a:p>
          <a:p>
            <a:pPr marL="342900" indent="-342900">
              <a:lnSpc>
                <a:spcPct val="100000"/>
              </a:lnSpc>
              <a:spcBef>
                <a:spcPts val="0"/>
              </a:spcBef>
              <a:buFont typeface="+mj-lt"/>
              <a:buAutoNum type="arabicPeriod"/>
            </a:pPr>
            <a:r>
              <a:rPr lang="en-US" sz="1600" b="1" dirty="0">
                <a:solidFill>
                  <a:schemeClr val="accent6"/>
                </a:solidFill>
                <a:latin typeface="+mj-lt"/>
                <a:ea typeface="+mj-ea"/>
                <a:cs typeface="+mj-cs"/>
              </a:rPr>
              <a:t>Send chosen P2P port = P2P_PORT_BASE + </a:t>
            </a:r>
            <a:r>
              <a:rPr lang="en-US" sz="1600" b="1" dirty="0" err="1">
                <a:solidFill>
                  <a:schemeClr val="accent6"/>
                </a:solidFill>
                <a:latin typeface="+mj-lt"/>
                <a:ea typeface="+mj-ea"/>
                <a:cs typeface="+mj-cs"/>
              </a:rPr>
              <a:t>client_number</a:t>
            </a:r>
            <a:endParaRPr lang="en-US" sz="1600" b="1" dirty="0">
              <a:solidFill>
                <a:schemeClr val="accent6"/>
              </a:solidFill>
              <a:latin typeface="+mj-lt"/>
              <a:ea typeface="+mj-ea"/>
              <a:cs typeface="+mj-cs"/>
            </a:endParaRPr>
          </a:p>
          <a:p>
            <a:pPr marL="342900" indent="-342900">
              <a:lnSpc>
                <a:spcPct val="100000"/>
              </a:lnSpc>
              <a:spcBef>
                <a:spcPts val="0"/>
              </a:spcBef>
              <a:buFont typeface="+mj-lt"/>
              <a:buAutoNum type="arabicPeriod"/>
            </a:pPr>
            <a:r>
              <a:rPr lang="en-US" sz="1600" b="1" dirty="0">
                <a:solidFill>
                  <a:schemeClr val="accent6"/>
                </a:solidFill>
                <a:latin typeface="+mj-lt"/>
                <a:ea typeface="+mj-ea"/>
                <a:cs typeface="+mj-cs"/>
              </a:rPr>
              <a:t>Generate/Load RSA keypair (PEM files)</a:t>
            </a:r>
          </a:p>
          <a:p>
            <a:pPr marL="342900" indent="-342900">
              <a:lnSpc>
                <a:spcPct val="100000"/>
              </a:lnSpc>
              <a:spcBef>
                <a:spcPts val="0"/>
              </a:spcBef>
              <a:buFont typeface="+mj-lt"/>
              <a:buAutoNum type="arabicPeriod"/>
            </a:pPr>
            <a:r>
              <a:rPr lang="en-US" sz="1600" b="1" dirty="0">
                <a:solidFill>
                  <a:schemeClr val="accent6"/>
                </a:solidFill>
                <a:latin typeface="+mj-lt"/>
                <a:ea typeface="+mj-ea"/>
                <a:cs typeface="+mj-cs"/>
              </a:rPr>
              <a:t>Send public‐key PEM, receive RSA‐encrypted AES key &amp; IV</a:t>
            </a:r>
          </a:p>
          <a:p>
            <a:pPr marL="342900" indent="-342900">
              <a:lnSpc>
                <a:spcPct val="100000"/>
              </a:lnSpc>
              <a:spcBef>
                <a:spcPts val="0"/>
              </a:spcBef>
              <a:buFont typeface="+mj-lt"/>
              <a:buAutoNum type="arabicPeriod"/>
            </a:pPr>
            <a:r>
              <a:rPr lang="en-US" sz="1600" b="1" dirty="0">
                <a:solidFill>
                  <a:schemeClr val="accent6"/>
                </a:solidFill>
                <a:latin typeface="+mj-lt"/>
                <a:ea typeface="+mj-ea"/>
                <a:cs typeface="+mj-cs"/>
              </a:rPr>
              <a:t>Decrypt with private key → now have </a:t>
            </a:r>
            <a:r>
              <a:rPr lang="en-US" sz="1600" b="1" dirty="0" err="1">
                <a:solidFill>
                  <a:schemeClr val="accent6"/>
                </a:solidFill>
                <a:latin typeface="+mj-lt"/>
                <a:ea typeface="+mj-ea"/>
                <a:cs typeface="+mj-cs"/>
              </a:rPr>
              <a:t>aes_key</a:t>
            </a:r>
            <a:r>
              <a:rPr lang="en-US" sz="1600" b="1" dirty="0">
                <a:solidFill>
                  <a:schemeClr val="accent6"/>
                </a:solidFill>
                <a:latin typeface="+mj-lt"/>
                <a:ea typeface="+mj-ea"/>
                <a:cs typeface="+mj-cs"/>
              </a:rPr>
              <a:t> &amp; </a:t>
            </a:r>
            <a:r>
              <a:rPr lang="en-US" sz="1600" b="1" dirty="0" err="1">
                <a:solidFill>
                  <a:schemeClr val="accent6"/>
                </a:solidFill>
                <a:latin typeface="+mj-lt"/>
                <a:ea typeface="+mj-ea"/>
                <a:cs typeface="+mj-cs"/>
              </a:rPr>
              <a:t>aes_iv</a:t>
            </a:r>
            <a:endParaRPr lang="en-US" sz="1600" b="1" dirty="0">
              <a:solidFill>
                <a:schemeClr val="accent6"/>
              </a:solidFill>
              <a:latin typeface="+mj-lt"/>
              <a:ea typeface="+mj-ea"/>
              <a:cs typeface="+mj-cs"/>
            </a:endParaRPr>
          </a:p>
          <a:p>
            <a:pPr>
              <a:lnSpc>
                <a:spcPct val="100000"/>
              </a:lnSpc>
              <a:spcBef>
                <a:spcPts val="0"/>
              </a:spcBef>
            </a:pPr>
            <a:endParaRPr lang="en-US" sz="1600" b="1" dirty="0">
              <a:solidFill>
                <a:schemeClr val="accent6"/>
              </a:solidFill>
              <a:latin typeface="+mj-lt"/>
              <a:ea typeface="+mj-ea"/>
              <a:cs typeface="+mj-cs"/>
            </a:endParaRPr>
          </a:p>
        </p:txBody>
      </p:sp>
    </p:spTree>
    <p:extLst>
      <p:ext uri="{BB962C8B-B14F-4D97-AF65-F5344CB8AC3E}">
        <p14:creationId xmlns:p14="http://schemas.microsoft.com/office/powerpoint/2010/main" val="322123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62A1E-CB45-7B5E-444D-9B3355AA02E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3F9E2F7-9A94-D34A-74A3-A6EF328CF2E6}"/>
              </a:ext>
            </a:extLst>
          </p:cNvPr>
          <p:cNvPicPr>
            <a:picLocks noChangeAspect="1"/>
          </p:cNvPicPr>
          <p:nvPr/>
        </p:nvPicPr>
        <p:blipFill>
          <a:blip r:embed="rId3"/>
          <a:srcRect t="26881" b="26881"/>
          <a:stretch/>
        </p:blipFill>
        <p:spPr>
          <a:xfrm rot="12631708">
            <a:off x="-872090" y="4891561"/>
            <a:ext cx="1845182" cy="853158"/>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3" name="Picture 2">
            <a:extLst>
              <a:ext uri="{FF2B5EF4-FFF2-40B4-BE49-F238E27FC236}">
                <a16:creationId xmlns:a16="http://schemas.microsoft.com/office/drawing/2014/main" id="{BA3A6C72-462C-B629-8C03-6E512984FF67}"/>
              </a:ext>
            </a:extLst>
          </p:cNvPr>
          <p:cNvPicPr>
            <a:picLocks noChangeAspect="1"/>
          </p:cNvPicPr>
          <p:nvPr/>
        </p:nvPicPr>
        <p:blipFill>
          <a:blip r:embed="rId4"/>
          <a:srcRect t="31001" b="31001"/>
          <a:stretch/>
        </p:blipFill>
        <p:spPr>
          <a:xfrm rot="10141823">
            <a:off x="714734" y="5432680"/>
            <a:ext cx="1873287" cy="71182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5" name="Picture 4">
            <a:extLst>
              <a:ext uri="{FF2B5EF4-FFF2-40B4-BE49-F238E27FC236}">
                <a16:creationId xmlns:a16="http://schemas.microsoft.com/office/drawing/2014/main" id="{D74D37AE-F9A9-64FA-B3BB-5A9262CD20D6}"/>
              </a:ext>
            </a:extLst>
          </p:cNvPr>
          <p:cNvPicPr>
            <a:picLocks noChangeAspect="1"/>
          </p:cNvPicPr>
          <p:nvPr/>
        </p:nvPicPr>
        <p:blipFill>
          <a:blip r:embed="rId5"/>
          <a:srcRect t="27405" b="27405"/>
          <a:stretch/>
        </p:blipFill>
        <p:spPr>
          <a:xfrm rot="18377558">
            <a:off x="2001991" y="4320698"/>
            <a:ext cx="1854130" cy="837897"/>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7" name="Picture 6">
            <a:extLst>
              <a:ext uri="{FF2B5EF4-FFF2-40B4-BE49-F238E27FC236}">
                <a16:creationId xmlns:a16="http://schemas.microsoft.com/office/drawing/2014/main" id="{3576119E-0572-6C9D-1E4C-0BB0336C81FE}"/>
              </a:ext>
            </a:extLst>
          </p:cNvPr>
          <p:cNvPicPr>
            <a:picLocks noChangeAspect="1"/>
          </p:cNvPicPr>
          <p:nvPr/>
        </p:nvPicPr>
        <p:blipFill>
          <a:blip r:embed="rId6"/>
          <a:srcRect t="30624" b="30624"/>
          <a:stretch/>
        </p:blipFill>
        <p:spPr>
          <a:xfrm rot="14718256">
            <a:off x="2231179" y="2454812"/>
            <a:ext cx="2764823" cy="1071451"/>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8" name="Picture 7">
            <a:extLst>
              <a:ext uri="{FF2B5EF4-FFF2-40B4-BE49-F238E27FC236}">
                <a16:creationId xmlns:a16="http://schemas.microsoft.com/office/drawing/2014/main" id="{4CE63FDA-CE56-DB9B-313D-24530DFD50E5}"/>
              </a:ext>
            </a:extLst>
          </p:cNvPr>
          <p:cNvPicPr>
            <a:picLocks noChangeAspect="1"/>
          </p:cNvPicPr>
          <p:nvPr/>
        </p:nvPicPr>
        <p:blipFill>
          <a:blip r:embed="rId7"/>
          <a:srcRect l="5014" r="5014"/>
          <a:stretch/>
        </p:blipFill>
        <p:spPr>
          <a:xfrm rot="14718256">
            <a:off x="1085579" y="1303592"/>
            <a:ext cx="1418011" cy="1576056"/>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9" name="Picture 8">
            <a:extLst>
              <a:ext uri="{FF2B5EF4-FFF2-40B4-BE49-F238E27FC236}">
                <a16:creationId xmlns:a16="http://schemas.microsoft.com/office/drawing/2014/main" id="{D98C9F82-4DD3-13AA-4D5D-ECFEB42ED42B}"/>
              </a:ext>
            </a:extLst>
          </p:cNvPr>
          <p:cNvPicPr>
            <a:picLocks noChangeAspect="1"/>
          </p:cNvPicPr>
          <p:nvPr/>
        </p:nvPicPr>
        <p:blipFill>
          <a:blip r:embed="rId8"/>
          <a:srcRect l="22751" r="22751"/>
          <a:stretch/>
        </p:blipFill>
        <p:spPr>
          <a:xfrm rot="14718256">
            <a:off x="-219715" y="1584220"/>
            <a:ext cx="893295" cy="1639134"/>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0" name="Picture 9">
            <a:extLst>
              <a:ext uri="{FF2B5EF4-FFF2-40B4-BE49-F238E27FC236}">
                <a16:creationId xmlns:a16="http://schemas.microsoft.com/office/drawing/2014/main" id="{57299A13-189F-78C1-EF55-CD166A36F8FB}"/>
              </a:ext>
            </a:extLst>
          </p:cNvPr>
          <p:cNvPicPr>
            <a:picLocks noChangeAspect="1"/>
          </p:cNvPicPr>
          <p:nvPr/>
        </p:nvPicPr>
        <p:blipFill>
          <a:blip r:embed="rId9"/>
          <a:srcRect t="25361" b="25361"/>
          <a:stretch/>
        </p:blipFill>
        <p:spPr>
          <a:xfrm rot="17082585">
            <a:off x="-1503576" y="3434790"/>
            <a:ext cx="1829094" cy="90132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9" name="TextBox 18">
            <a:extLst>
              <a:ext uri="{FF2B5EF4-FFF2-40B4-BE49-F238E27FC236}">
                <a16:creationId xmlns:a16="http://schemas.microsoft.com/office/drawing/2014/main" id="{4C8DD02F-26AB-A17B-FC96-92259D44BE74}"/>
              </a:ext>
            </a:extLst>
          </p:cNvPr>
          <p:cNvSpPr txBox="1"/>
          <p:nvPr/>
        </p:nvSpPr>
        <p:spPr>
          <a:xfrm>
            <a:off x="-409139" y="3554037"/>
            <a:ext cx="3446657" cy="400110"/>
          </a:xfrm>
          <a:prstGeom prst="rect">
            <a:avLst/>
          </a:prstGeom>
        </p:spPr>
        <p:txBody>
          <a:bodyPr wrap="square" rtlCol="0">
            <a:spAutoFit/>
          </a:bodyPr>
          <a:lstStyle/>
          <a:p>
            <a:pPr marL="0" indent="0" algn="ctr">
              <a:lnSpc>
                <a:spcPct val="100000"/>
              </a:lnSpc>
              <a:spcBef>
                <a:spcPts val="0"/>
              </a:spcBef>
              <a:buFontTx/>
              <a:buNone/>
            </a:pPr>
            <a:r>
              <a:rPr lang="en-US" sz="2000" b="1" dirty="0">
                <a:latin typeface="Posterama" panose="020B0504020200020000" pitchFamily="34" charset="0"/>
                <a:ea typeface="微软雅黑"/>
                <a:cs typeface="Posterama" panose="020B0504020200020000" pitchFamily="34" charset="0"/>
              </a:rPr>
              <a:t>Implementation</a:t>
            </a:r>
          </a:p>
        </p:txBody>
      </p:sp>
      <p:sp>
        <p:nvSpPr>
          <p:cNvPr id="20" name="TextBox 19">
            <a:extLst>
              <a:ext uri="{FF2B5EF4-FFF2-40B4-BE49-F238E27FC236}">
                <a16:creationId xmlns:a16="http://schemas.microsoft.com/office/drawing/2014/main" id="{B1570DB9-8C7A-B208-BD46-10C1EB2F755B}"/>
              </a:ext>
            </a:extLst>
          </p:cNvPr>
          <p:cNvSpPr txBox="1"/>
          <p:nvPr/>
        </p:nvSpPr>
        <p:spPr>
          <a:xfrm>
            <a:off x="4625705" y="1855993"/>
            <a:ext cx="7501655" cy="2554545"/>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Client Implementation (Part 2)</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a:solidFill>
                  <a:schemeClr val="accent6"/>
                </a:solidFill>
                <a:latin typeface="+mj-lt"/>
                <a:ea typeface="+mj-ea"/>
                <a:cs typeface="+mj-cs"/>
              </a:rPr>
              <a:t>P2P listener thread:</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p2p_listener_thread(port) binds &amp; accepts peers</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Reads “MSG” or “FILE” frames, decrypts with AES, writes to </a:t>
            </a:r>
            <a:r>
              <a:rPr lang="en-US" sz="1600" b="1" dirty="0" err="1">
                <a:solidFill>
                  <a:schemeClr val="accent6"/>
                </a:solidFill>
                <a:latin typeface="+mj-lt"/>
                <a:ea typeface="+mj-ea"/>
                <a:cs typeface="+mj-cs"/>
              </a:rPr>
              <a:t>stdout</a:t>
            </a:r>
            <a:r>
              <a:rPr lang="en-US" sz="1600" b="1" dirty="0">
                <a:solidFill>
                  <a:schemeClr val="accent6"/>
                </a:solidFill>
                <a:latin typeface="+mj-lt"/>
                <a:ea typeface="+mj-ea"/>
                <a:cs typeface="+mj-cs"/>
              </a:rPr>
              <a:t> or file</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a:solidFill>
                  <a:schemeClr val="accent6"/>
                </a:solidFill>
                <a:latin typeface="+mj-lt"/>
                <a:ea typeface="+mj-ea"/>
                <a:cs typeface="+mj-cs"/>
              </a:rPr>
              <a:t>CLI loop (commands):</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Chatroom: /</a:t>
            </a:r>
            <a:r>
              <a:rPr lang="en-US" sz="1600" b="1" dirty="0" err="1">
                <a:solidFill>
                  <a:schemeClr val="accent6"/>
                </a:solidFill>
                <a:latin typeface="+mj-lt"/>
                <a:ea typeface="+mj-ea"/>
                <a:cs typeface="+mj-cs"/>
              </a:rPr>
              <a:t>listrooms</a:t>
            </a:r>
            <a:r>
              <a:rPr lang="en-US" sz="1600" b="1" dirty="0">
                <a:solidFill>
                  <a:schemeClr val="accent6"/>
                </a:solidFill>
                <a:latin typeface="+mj-lt"/>
                <a:ea typeface="+mj-ea"/>
                <a:cs typeface="+mj-cs"/>
              </a:rPr>
              <a:t>, /</a:t>
            </a:r>
            <a:r>
              <a:rPr lang="en-US" sz="1600" b="1" dirty="0" err="1">
                <a:solidFill>
                  <a:schemeClr val="accent6"/>
                </a:solidFill>
                <a:latin typeface="+mj-lt"/>
                <a:ea typeface="+mj-ea"/>
                <a:cs typeface="+mj-cs"/>
              </a:rPr>
              <a:t>createroom</a:t>
            </a:r>
            <a:r>
              <a:rPr lang="en-US" sz="1600" b="1" dirty="0">
                <a:solidFill>
                  <a:schemeClr val="accent6"/>
                </a:solidFill>
                <a:latin typeface="+mj-lt"/>
                <a:ea typeface="+mj-ea"/>
                <a:cs typeface="+mj-cs"/>
              </a:rPr>
              <a:t>, /</a:t>
            </a:r>
            <a:r>
              <a:rPr lang="en-US" sz="1600" b="1" dirty="0" err="1">
                <a:solidFill>
                  <a:schemeClr val="accent6"/>
                </a:solidFill>
                <a:latin typeface="+mj-lt"/>
                <a:ea typeface="+mj-ea"/>
                <a:cs typeface="+mj-cs"/>
              </a:rPr>
              <a:t>joinroom</a:t>
            </a:r>
            <a:r>
              <a:rPr lang="en-US" sz="1600" b="1" dirty="0">
                <a:solidFill>
                  <a:schemeClr val="accent6"/>
                </a:solidFill>
                <a:latin typeface="+mj-lt"/>
                <a:ea typeface="+mj-ea"/>
                <a:cs typeface="+mj-cs"/>
              </a:rPr>
              <a:t>, /</a:t>
            </a:r>
            <a:r>
              <a:rPr lang="en-US" sz="1600" b="1" dirty="0" err="1">
                <a:solidFill>
                  <a:schemeClr val="accent6"/>
                </a:solidFill>
                <a:latin typeface="+mj-lt"/>
                <a:ea typeface="+mj-ea"/>
                <a:cs typeface="+mj-cs"/>
              </a:rPr>
              <a:t>leaveroom</a:t>
            </a:r>
            <a:r>
              <a:rPr lang="en-US" sz="1600" b="1" dirty="0">
                <a:solidFill>
                  <a:schemeClr val="accent6"/>
                </a:solidFill>
                <a:latin typeface="+mj-lt"/>
                <a:ea typeface="+mj-ea"/>
                <a:cs typeface="+mj-cs"/>
              </a:rPr>
              <a:t>, /</a:t>
            </a:r>
            <a:r>
              <a:rPr lang="en-US" sz="1600" b="1" dirty="0" err="1">
                <a:solidFill>
                  <a:schemeClr val="accent6"/>
                </a:solidFill>
                <a:latin typeface="+mj-lt"/>
                <a:ea typeface="+mj-ea"/>
                <a:cs typeface="+mj-cs"/>
              </a:rPr>
              <a:t>listmembers</a:t>
            </a:r>
            <a:endParaRPr lang="en-US" sz="1600" b="1" dirty="0">
              <a:solidFill>
                <a:schemeClr val="accent6"/>
              </a:solidFill>
              <a:latin typeface="+mj-lt"/>
              <a:ea typeface="+mj-ea"/>
              <a:cs typeface="+mj-cs"/>
            </a:endParaRP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Scoped P2P: /msg, /broadcast, /</a:t>
            </a:r>
            <a:r>
              <a:rPr lang="en-US" sz="1600" b="1" dirty="0" err="1">
                <a:solidFill>
                  <a:schemeClr val="accent6"/>
                </a:solidFill>
                <a:latin typeface="+mj-lt"/>
                <a:ea typeface="+mj-ea"/>
                <a:cs typeface="+mj-cs"/>
              </a:rPr>
              <a:t>sendfile</a:t>
            </a:r>
            <a:r>
              <a:rPr lang="en-US" sz="1600" b="1" dirty="0">
                <a:solidFill>
                  <a:schemeClr val="accent6"/>
                </a:solidFill>
                <a:latin typeface="+mj-lt"/>
                <a:ea typeface="+mj-ea"/>
                <a:cs typeface="+mj-cs"/>
              </a:rPr>
              <a:t>, /</a:t>
            </a:r>
            <a:r>
              <a:rPr lang="en-US" sz="1600" b="1" dirty="0" err="1">
                <a:solidFill>
                  <a:schemeClr val="accent6"/>
                </a:solidFill>
                <a:latin typeface="+mj-lt"/>
                <a:ea typeface="+mj-ea"/>
                <a:cs typeface="+mj-cs"/>
              </a:rPr>
              <a:t>sendfilegroup</a:t>
            </a:r>
            <a:endParaRPr lang="en-US" sz="1600" b="1" dirty="0">
              <a:solidFill>
                <a:schemeClr val="accent6"/>
              </a:solidFill>
              <a:latin typeface="+mj-lt"/>
              <a:ea typeface="+mj-ea"/>
              <a:cs typeface="+mj-cs"/>
            </a:endParaRPr>
          </a:p>
          <a:p>
            <a:pPr marL="285750" indent="-285750">
              <a:lnSpc>
                <a:spcPct val="100000"/>
              </a:lnSpc>
              <a:spcBef>
                <a:spcPts val="0"/>
              </a:spcBef>
              <a:buFont typeface="Arial" panose="020B0604020202020204" pitchFamily="34" charset="0"/>
              <a:buChar char="•"/>
            </a:pPr>
            <a:r>
              <a:rPr lang="en-US" sz="1600" b="1" dirty="0" err="1">
                <a:solidFill>
                  <a:schemeClr val="accent6"/>
                </a:solidFill>
                <a:latin typeface="+mj-lt"/>
                <a:ea typeface="+mj-ea"/>
                <a:cs typeface="+mj-cs"/>
              </a:rPr>
              <a:t>current_room</a:t>
            </a:r>
            <a:r>
              <a:rPr lang="en-US" sz="1600" b="1" dirty="0">
                <a:solidFill>
                  <a:schemeClr val="accent6"/>
                </a:solidFill>
                <a:latin typeface="+mj-lt"/>
                <a:ea typeface="+mj-ea"/>
                <a:cs typeface="+mj-cs"/>
              </a:rPr>
              <a:t> tracks which room you’re in</a:t>
            </a:r>
          </a:p>
        </p:txBody>
      </p:sp>
    </p:spTree>
    <p:extLst>
      <p:ext uri="{BB962C8B-B14F-4D97-AF65-F5344CB8AC3E}">
        <p14:creationId xmlns:p14="http://schemas.microsoft.com/office/powerpoint/2010/main" val="1475541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16B2-0ED9-5A10-E5DA-F92D105C88A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2DCAF384-ECE6-E16D-D00D-3153CD735BB7}"/>
              </a:ext>
            </a:extLst>
          </p:cNvPr>
          <p:cNvPicPr>
            <a:picLocks noChangeAspect="1"/>
          </p:cNvPicPr>
          <p:nvPr/>
        </p:nvPicPr>
        <p:blipFill>
          <a:blip r:embed="rId3"/>
          <a:srcRect t="26881" b="26881"/>
          <a:stretch/>
        </p:blipFill>
        <p:spPr>
          <a:xfrm rot="9701742">
            <a:off x="680123" y="5201638"/>
            <a:ext cx="1845182" cy="853158"/>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12" name="Picture 11">
            <a:extLst>
              <a:ext uri="{FF2B5EF4-FFF2-40B4-BE49-F238E27FC236}">
                <a16:creationId xmlns:a16="http://schemas.microsoft.com/office/drawing/2014/main" id="{415CE72C-90C3-8688-55D3-C2B20F318FAA}"/>
              </a:ext>
            </a:extLst>
          </p:cNvPr>
          <p:cNvPicPr>
            <a:picLocks noChangeAspect="1"/>
          </p:cNvPicPr>
          <p:nvPr/>
        </p:nvPicPr>
        <p:blipFill>
          <a:blip r:embed="rId4"/>
          <a:srcRect t="31001" b="31001"/>
          <a:stretch/>
        </p:blipFill>
        <p:spPr>
          <a:xfrm rot="7211857">
            <a:off x="2074015" y="4376858"/>
            <a:ext cx="1873287" cy="71182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13" name="Picture 12">
            <a:extLst>
              <a:ext uri="{FF2B5EF4-FFF2-40B4-BE49-F238E27FC236}">
                <a16:creationId xmlns:a16="http://schemas.microsoft.com/office/drawing/2014/main" id="{C6AABA3D-E5C6-289A-CBDC-BF1B482B54E6}"/>
              </a:ext>
            </a:extLst>
          </p:cNvPr>
          <p:cNvPicPr>
            <a:picLocks noChangeAspect="1"/>
          </p:cNvPicPr>
          <p:nvPr/>
        </p:nvPicPr>
        <p:blipFill>
          <a:blip r:embed="rId5"/>
          <a:srcRect t="27405" b="27405"/>
          <a:stretch/>
        </p:blipFill>
        <p:spPr>
          <a:xfrm rot="15447592">
            <a:off x="2294057" y="2191486"/>
            <a:ext cx="2722563" cy="1230349"/>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4" name="Picture 13">
            <a:extLst>
              <a:ext uri="{FF2B5EF4-FFF2-40B4-BE49-F238E27FC236}">
                <a16:creationId xmlns:a16="http://schemas.microsoft.com/office/drawing/2014/main" id="{1662A2CC-D3D6-AA8A-D322-38DEF1461954}"/>
              </a:ext>
            </a:extLst>
          </p:cNvPr>
          <p:cNvPicPr>
            <a:picLocks noChangeAspect="1"/>
          </p:cNvPicPr>
          <p:nvPr/>
        </p:nvPicPr>
        <p:blipFill>
          <a:blip r:embed="rId6"/>
          <a:srcRect t="30624" b="30624"/>
          <a:stretch/>
        </p:blipFill>
        <p:spPr>
          <a:xfrm rot="11788290">
            <a:off x="979613" y="1604729"/>
            <a:ext cx="1874548" cy="726443"/>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5" name="Picture 14">
            <a:extLst>
              <a:ext uri="{FF2B5EF4-FFF2-40B4-BE49-F238E27FC236}">
                <a16:creationId xmlns:a16="http://schemas.microsoft.com/office/drawing/2014/main" id="{6379D09F-C87D-412A-6B5A-56FE13D943B7}"/>
              </a:ext>
            </a:extLst>
          </p:cNvPr>
          <p:cNvPicPr>
            <a:picLocks noChangeAspect="1"/>
          </p:cNvPicPr>
          <p:nvPr/>
        </p:nvPicPr>
        <p:blipFill>
          <a:blip r:embed="rId7"/>
          <a:srcRect l="5014" r="5014"/>
          <a:stretch/>
        </p:blipFill>
        <p:spPr>
          <a:xfrm rot="11788290">
            <a:off x="-387130" y="1403372"/>
            <a:ext cx="1418011" cy="1576056"/>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6" name="Picture 15">
            <a:extLst>
              <a:ext uri="{FF2B5EF4-FFF2-40B4-BE49-F238E27FC236}">
                <a16:creationId xmlns:a16="http://schemas.microsoft.com/office/drawing/2014/main" id="{A8C314B1-8B6E-5BB1-B7C4-A7D07FCF79C4}"/>
              </a:ext>
            </a:extLst>
          </p:cNvPr>
          <p:cNvPicPr>
            <a:picLocks noChangeAspect="1"/>
          </p:cNvPicPr>
          <p:nvPr/>
        </p:nvPicPr>
        <p:blipFill>
          <a:blip r:embed="rId8"/>
          <a:srcRect l="22751" r="22751"/>
          <a:stretch/>
        </p:blipFill>
        <p:spPr>
          <a:xfrm rot="11788290">
            <a:off x="-921696" y="2757435"/>
            <a:ext cx="893295" cy="1639134"/>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7" name="Picture 16">
            <a:extLst>
              <a:ext uri="{FF2B5EF4-FFF2-40B4-BE49-F238E27FC236}">
                <a16:creationId xmlns:a16="http://schemas.microsoft.com/office/drawing/2014/main" id="{86F11B74-7AE5-9B4E-DF66-95B7B9119463}"/>
              </a:ext>
            </a:extLst>
          </p:cNvPr>
          <p:cNvPicPr>
            <a:picLocks noChangeAspect="1"/>
          </p:cNvPicPr>
          <p:nvPr/>
        </p:nvPicPr>
        <p:blipFill>
          <a:blip r:embed="rId9"/>
          <a:srcRect t="25361" b="25361"/>
          <a:stretch/>
        </p:blipFill>
        <p:spPr>
          <a:xfrm rot="14152619">
            <a:off x="-811325" y="4715908"/>
            <a:ext cx="1829094" cy="90132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9" name="TextBox 18">
            <a:extLst>
              <a:ext uri="{FF2B5EF4-FFF2-40B4-BE49-F238E27FC236}">
                <a16:creationId xmlns:a16="http://schemas.microsoft.com/office/drawing/2014/main" id="{87B746BF-6CC1-4D81-11C5-4641AEF828A5}"/>
              </a:ext>
            </a:extLst>
          </p:cNvPr>
          <p:cNvSpPr txBox="1"/>
          <p:nvPr/>
        </p:nvSpPr>
        <p:spPr>
          <a:xfrm>
            <a:off x="-463356" y="3422096"/>
            <a:ext cx="3446657" cy="400110"/>
          </a:xfrm>
          <a:prstGeom prst="rect">
            <a:avLst/>
          </a:prstGeom>
        </p:spPr>
        <p:txBody>
          <a:bodyPr wrap="square" rtlCol="0">
            <a:spAutoFit/>
          </a:bodyPr>
          <a:lstStyle/>
          <a:p>
            <a:pPr marL="0" indent="0" algn="ctr">
              <a:lnSpc>
                <a:spcPct val="100000"/>
              </a:lnSpc>
              <a:spcBef>
                <a:spcPts val="0"/>
              </a:spcBef>
              <a:buFontTx/>
              <a:buNone/>
            </a:pPr>
            <a:r>
              <a:rPr lang="en-US" sz="2000" b="1" dirty="0">
                <a:latin typeface="Posterama" panose="020B0504020200020000" pitchFamily="34" charset="0"/>
                <a:ea typeface="微软雅黑"/>
                <a:cs typeface="Posterama" panose="020B0504020200020000" pitchFamily="34" charset="0"/>
              </a:rPr>
              <a:t>Implementation</a:t>
            </a:r>
          </a:p>
        </p:txBody>
      </p:sp>
      <p:sp>
        <p:nvSpPr>
          <p:cNvPr id="20" name="TextBox 19">
            <a:extLst>
              <a:ext uri="{FF2B5EF4-FFF2-40B4-BE49-F238E27FC236}">
                <a16:creationId xmlns:a16="http://schemas.microsoft.com/office/drawing/2014/main" id="{FB32DD56-A06B-BAF5-6E5E-281D1FB7212E}"/>
              </a:ext>
            </a:extLst>
          </p:cNvPr>
          <p:cNvSpPr txBox="1"/>
          <p:nvPr/>
        </p:nvSpPr>
        <p:spPr>
          <a:xfrm>
            <a:off x="4690345" y="1688810"/>
            <a:ext cx="7501655" cy="2800767"/>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P2P Module (p2p.c)</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a:solidFill>
                  <a:schemeClr val="accent6"/>
                </a:solidFill>
                <a:latin typeface="+mj-lt"/>
                <a:ea typeface="+mj-ea"/>
                <a:cs typeface="+mj-cs"/>
              </a:rPr>
              <a:t>Frames:</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“MSG”: 3-byte header + 4-byte length + encrypted payload</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“FILE”: 4-byte header + 4-byte length + payload (filename + file data)</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err="1">
                <a:solidFill>
                  <a:schemeClr val="accent6"/>
                </a:solidFill>
                <a:latin typeface="+mj-lt"/>
                <a:ea typeface="+mj-ea"/>
                <a:cs typeface="+mj-cs"/>
              </a:rPr>
              <a:t>send_message_to_peer</a:t>
            </a:r>
            <a:r>
              <a:rPr lang="en-US" sz="1600" b="1" dirty="0">
                <a:solidFill>
                  <a:schemeClr val="accent6"/>
                </a:solidFill>
                <a:latin typeface="+mj-lt"/>
                <a:ea typeface="+mj-ea"/>
                <a:cs typeface="+mj-cs"/>
              </a:rPr>
              <a:t>(</a:t>
            </a:r>
            <a:r>
              <a:rPr lang="en-US" sz="1600" b="1" dirty="0" err="1">
                <a:solidFill>
                  <a:schemeClr val="accent6"/>
                </a:solidFill>
                <a:latin typeface="+mj-lt"/>
                <a:ea typeface="+mj-ea"/>
                <a:cs typeface="+mj-cs"/>
              </a:rPr>
              <a:t>ip,port,msg</a:t>
            </a:r>
            <a:r>
              <a:rPr lang="en-US" sz="1600" b="1" dirty="0">
                <a:solidFill>
                  <a:schemeClr val="accent6"/>
                </a:solidFill>
                <a:latin typeface="+mj-lt"/>
                <a:ea typeface="+mj-ea"/>
                <a:cs typeface="+mj-cs"/>
              </a:rPr>
              <a:t>):</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AES-encrypt text → send with “MSG” frame</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err="1">
                <a:solidFill>
                  <a:schemeClr val="accent6"/>
                </a:solidFill>
                <a:latin typeface="+mj-lt"/>
                <a:ea typeface="+mj-ea"/>
                <a:cs typeface="+mj-cs"/>
              </a:rPr>
              <a:t>send_file_to_peer</a:t>
            </a:r>
            <a:r>
              <a:rPr lang="en-US" sz="1600" b="1" dirty="0">
                <a:solidFill>
                  <a:schemeClr val="accent6"/>
                </a:solidFill>
                <a:latin typeface="+mj-lt"/>
                <a:ea typeface="+mj-ea"/>
                <a:cs typeface="+mj-cs"/>
              </a:rPr>
              <a:t>(</a:t>
            </a:r>
            <a:r>
              <a:rPr lang="en-US" sz="1600" b="1" dirty="0" err="1">
                <a:solidFill>
                  <a:schemeClr val="accent6"/>
                </a:solidFill>
                <a:latin typeface="+mj-lt"/>
                <a:ea typeface="+mj-ea"/>
                <a:cs typeface="+mj-cs"/>
              </a:rPr>
              <a:t>ip,port,filename</a:t>
            </a:r>
            <a:r>
              <a:rPr lang="en-US" sz="1600" b="1" dirty="0">
                <a:solidFill>
                  <a:schemeClr val="accent6"/>
                </a:solidFill>
                <a:latin typeface="+mj-lt"/>
                <a:ea typeface="+mj-ea"/>
                <a:cs typeface="+mj-cs"/>
              </a:rPr>
              <a:t>):</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Read file → AES-encrypt → frame with filename length &amp; bytes</a:t>
            </a:r>
          </a:p>
        </p:txBody>
      </p:sp>
    </p:spTree>
    <p:extLst>
      <p:ext uri="{BB962C8B-B14F-4D97-AF65-F5344CB8AC3E}">
        <p14:creationId xmlns:p14="http://schemas.microsoft.com/office/powerpoint/2010/main" val="3365159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7CA8D-0104-8694-CC00-69736EEA3B6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A7E2BCF-7C7D-EE3A-84B1-DDBDD5467D12}"/>
              </a:ext>
            </a:extLst>
          </p:cNvPr>
          <p:cNvPicPr>
            <a:picLocks noChangeAspect="1"/>
          </p:cNvPicPr>
          <p:nvPr/>
        </p:nvPicPr>
        <p:blipFill>
          <a:blip r:embed="rId3"/>
          <a:srcRect t="26881" b="26881"/>
          <a:stretch/>
        </p:blipFill>
        <p:spPr>
          <a:xfrm rot="6746927">
            <a:off x="1941768" y="4225019"/>
            <a:ext cx="1845182" cy="853158"/>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3" name="Picture 2">
            <a:extLst>
              <a:ext uri="{FF2B5EF4-FFF2-40B4-BE49-F238E27FC236}">
                <a16:creationId xmlns:a16="http://schemas.microsoft.com/office/drawing/2014/main" id="{5380BE6F-97EB-2576-001D-1164CAC08B62}"/>
              </a:ext>
            </a:extLst>
          </p:cNvPr>
          <p:cNvPicPr>
            <a:picLocks noChangeAspect="1"/>
          </p:cNvPicPr>
          <p:nvPr/>
        </p:nvPicPr>
        <p:blipFill>
          <a:blip r:embed="rId4"/>
          <a:srcRect t="31001" b="31001"/>
          <a:stretch/>
        </p:blipFill>
        <p:spPr>
          <a:xfrm rot="4257042">
            <a:off x="2357023" y="2228514"/>
            <a:ext cx="2816685" cy="107030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5" name="Picture 4">
            <a:extLst>
              <a:ext uri="{FF2B5EF4-FFF2-40B4-BE49-F238E27FC236}">
                <a16:creationId xmlns:a16="http://schemas.microsoft.com/office/drawing/2014/main" id="{6E229C09-B1E1-41AA-DC1A-1DE68266210D}"/>
              </a:ext>
            </a:extLst>
          </p:cNvPr>
          <p:cNvPicPr>
            <a:picLocks noChangeAspect="1"/>
          </p:cNvPicPr>
          <p:nvPr/>
        </p:nvPicPr>
        <p:blipFill>
          <a:blip r:embed="rId5"/>
          <a:srcRect t="27405" b="27405"/>
          <a:stretch/>
        </p:blipFill>
        <p:spPr>
          <a:xfrm rot="12492777">
            <a:off x="959961" y="1463976"/>
            <a:ext cx="1854130" cy="837897"/>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7" name="Picture 6">
            <a:extLst>
              <a:ext uri="{FF2B5EF4-FFF2-40B4-BE49-F238E27FC236}">
                <a16:creationId xmlns:a16="http://schemas.microsoft.com/office/drawing/2014/main" id="{AE3A9E89-E763-2A61-3C0B-16A422A308FE}"/>
              </a:ext>
            </a:extLst>
          </p:cNvPr>
          <p:cNvPicPr>
            <a:picLocks noChangeAspect="1"/>
          </p:cNvPicPr>
          <p:nvPr/>
        </p:nvPicPr>
        <p:blipFill>
          <a:blip r:embed="rId6"/>
          <a:srcRect t="30624" b="30624"/>
          <a:stretch/>
        </p:blipFill>
        <p:spPr>
          <a:xfrm rot="8833475">
            <a:off x="-640584" y="1660957"/>
            <a:ext cx="1874548" cy="726443"/>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8" name="Picture 7">
            <a:extLst>
              <a:ext uri="{FF2B5EF4-FFF2-40B4-BE49-F238E27FC236}">
                <a16:creationId xmlns:a16="http://schemas.microsoft.com/office/drawing/2014/main" id="{C9E89E53-CEBE-4CB6-9FE8-0F90AAD65C68}"/>
              </a:ext>
            </a:extLst>
          </p:cNvPr>
          <p:cNvPicPr>
            <a:picLocks noChangeAspect="1"/>
          </p:cNvPicPr>
          <p:nvPr/>
        </p:nvPicPr>
        <p:blipFill>
          <a:blip r:embed="rId7"/>
          <a:srcRect l="5014" r="5014"/>
          <a:stretch/>
        </p:blipFill>
        <p:spPr>
          <a:xfrm rot="8833475">
            <a:off x="-1284270" y="2590287"/>
            <a:ext cx="1418011" cy="1576056"/>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9" name="Picture 8">
            <a:extLst>
              <a:ext uri="{FF2B5EF4-FFF2-40B4-BE49-F238E27FC236}">
                <a16:creationId xmlns:a16="http://schemas.microsoft.com/office/drawing/2014/main" id="{3A059D33-385B-3AA3-F2DE-998658CF53E8}"/>
              </a:ext>
            </a:extLst>
          </p:cNvPr>
          <p:cNvPicPr>
            <a:picLocks noChangeAspect="1"/>
          </p:cNvPicPr>
          <p:nvPr/>
        </p:nvPicPr>
        <p:blipFill>
          <a:blip r:embed="rId8"/>
          <a:srcRect l="22751" r="22751"/>
          <a:stretch/>
        </p:blipFill>
        <p:spPr>
          <a:xfrm rot="8833475">
            <a:off x="-492510" y="4066964"/>
            <a:ext cx="893295" cy="1639134"/>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0" name="Picture 9">
            <a:extLst>
              <a:ext uri="{FF2B5EF4-FFF2-40B4-BE49-F238E27FC236}">
                <a16:creationId xmlns:a16="http://schemas.microsoft.com/office/drawing/2014/main" id="{9B8E5167-C696-7EBA-6443-428BA1B93947}"/>
              </a:ext>
            </a:extLst>
          </p:cNvPr>
          <p:cNvPicPr>
            <a:picLocks noChangeAspect="1"/>
          </p:cNvPicPr>
          <p:nvPr/>
        </p:nvPicPr>
        <p:blipFill>
          <a:blip r:embed="rId9"/>
          <a:srcRect t="25361" b="25361"/>
          <a:stretch/>
        </p:blipFill>
        <p:spPr>
          <a:xfrm rot="11197804">
            <a:off x="621231" y="5035482"/>
            <a:ext cx="1829094" cy="90132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9" name="TextBox 18">
            <a:extLst>
              <a:ext uri="{FF2B5EF4-FFF2-40B4-BE49-F238E27FC236}">
                <a16:creationId xmlns:a16="http://schemas.microsoft.com/office/drawing/2014/main" id="{D02DB153-6DE9-ABA5-4FB7-54A7F1DDC742}"/>
              </a:ext>
            </a:extLst>
          </p:cNvPr>
          <p:cNvSpPr txBox="1"/>
          <p:nvPr/>
        </p:nvSpPr>
        <p:spPr>
          <a:xfrm>
            <a:off x="-463356" y="3422096"/>
            <a:ext cx="3446657" cy="400110"/>
          </a:xfrm>
          <a:prstGeom prst="rect">
            <a:avLst/>
          </a:prstGeom>
        </p:spPr>
        <p:txBody>
          <a:bodyPr wrap="square" rtlCol="0">
            <a:spAutoFit/>
          </a:bodyPr>
          <a:lstStyle/>
          <a:p>
            <a:pPr marL="0" indent="0" algn="ctr">
              <a:lnSpc>
                <a:spcPct val="100000"/>
              </a:lnSpc>
              <a:spcBef>
                <a:spcPts val="0"/>
              </a:spcBef>
              <a:buFontTx/>
              <a:buNone/>
            </a:pPr>
            <a:r>
              <a:rPr lang="en-US" sz="2000" b="1" dirty="0">
                <a:latin typeface="Posterama" panose="020B0504020200020000" pitchFamily="34" charset="0"/>
                <a:ea typeface="微软雅黑"/>
                <a:cs typeface="Posterama" panose="020B0504020200020000" pitchFamily="34" charset="0"/>
              </a:rPr>
              <a:t>Implementation</a:t>
            </a:r>
          </a:p>
        </p:txBody>
      </p:sp>
      <p:sp>
        <p:nvSpPr>
          <p:cNvPr id="20" name="TextBox 19">
            <a:extLst>
              <a:ext uri="{FF2B5EF4-FFF2-40B4-BE49-F238E27FC236}">
                <a16:creationId xmlns:a16="http://schemas.microsoft.com/office/drawing/2014/main" id="{4B640FCB-6816-DEAE-8F01-4D906D651FF4}"/>
              </a:ext>
            </a:extLst>
          </p:cNvPr>
          <p:cNvSpPr txBox="1"/>
          <p:nvPr/>
        </p:nvSpPr>
        <p:spPr>
          <a:xfrm>
            <a:off x="4599305" y="1295678"/>
            <a:ext cx="7501655" cy="3539430"/>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Encryption Module (</a:t>
            </a:r>
            <a:r>
              <a:rPr lang="en-US" sz="1600" b="1" dirty="0" err="1">
                <a:solidFill>
                  <a:schemeClr val="accent6"/>
                </a:solidFill>
                <a:latin typeface="+mj-lt"/>
                <a:ea typeface="+mj-ea"/>
                <a:cs typeface="+mj-cs"/>
              </a:rPr>
              <a:t>encryption.c</a:t>
            </a:r>
            <a:r>
              <a:rPr lang="en-US" sz="1600" b="1" dirty="0">
                <a:solidFill>
                  <a:schemeClr val="accent6"/>
                </a:solidFill>
                <a:latin typeface="+mj-lt"/>
                <a:ea typeface="+mj-ea"/>
                <a:cs typeface="+mj-cs"/>
              </a:rPr>
              <a:t>)</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a:solidFill>
                  <a:schemeClr val="accent6"/>
                </a:solidFill>
                <a:latin typeface="+mj-lt"/>
                <a:ea typeface="+mj-ea"/>
                <a:cs typeface="+mj-cs"/>
              </a:rPr>
              <a:t>RSA</a:t>
            </a:r>
          </a:p>
          <a:p>
            <a:pPr marL="285750" indent="-285750">
              <a:lnSpc>
                <a:spcPct val="100000"/>
              </a:lnSpc>
              <a:spcBef>
                <a:spcPts val="0"/>
              </a:spcBef>
              <a:buFont typeface="Arial" panose="020B0604020202020204" pitchFamily="34" charset="0"/>
              <a:buChar char="•"/>
            </a:pPr>
            <a:r>
              <a:rPr lang="en-US" sz="1600" b="1" dirty="0" err="1">
                <a:solidFill>
                  <a:schemeClr val="accent6"/>
                </a:solidFill>
                <a:latin typeface="+mj-lt"/>
                <a:ea typeface="+mj-ea"/>
                <a:cs typeface="+mj-cs"/>
              </a:rPr>
              <a:t>generate_rsa_keys</a:t>
            </a:r>
            <a:r>
              <a:rPr lang="en-US" sz="1600" b="1" dirty="0">
                <a:solidFill>
                  <a:schemeClr val="accent6"/>
                </a:solidFill>
                <a:latin typeface="+mj-lt"/>
                <a:ea typeface="+mj-ea"/>
                <a:cs typeface="+mj-cs"/>
              </a:rPr>
              <a:t>(</a:t>
            </a:r>
            <a:r>
              <a:rPr lang="en-US" sz="1600" b="1" dirty="0" err="1">
                <a:solidFill>
                  <a:schemeClr val="accent6"/>
                </a:solidFill>
                <a:latin typeface="+mj-lt"/>
                <a:ea typeface="+mj-ea"/>
                <a:cs typeface="+mj-cs"/>
              </a:rPr>
              <a:t>pub.pem,priv.pem</a:t>
            </a:r>
            <a:r>
              <a:rPr lang="en-US" sz="1600" b="1" dirty="0">
                <a:solidFill>
                  <a:schemeClr val="accent6"/>
                </a:solidFill>
                <a:latin typeface="+mj-lt"/>
                <a:ea typeface="+mj-ea"/>
                <a:cs typeface="+mj-cs"/>
              </a:rPr>
              <a:t>)</a:t>
            </a:r>
          </a:p>
          <a:p>
            <a:pPr marL="285750" indent="-285750">
              <a:lnSpc>
                <a:spcPct val="100000"/>
              </a:lnSpc>
              <a:spcBef>
                <a:spcPts val="0"/>
              </a:spcBef>
              <a:buFont typeface="Arial" panose="020B0604020202020204" pitchFamily="34" charset="0"/>
              <a:buChar char="•"/>
            </a:pPr>
            <a:r>
              <a:rPr lang="en-US" sz="1600" b="1" dirty="0" err="1">
                <a:solidFill>
                  <a:schemeClr val="accent6"/>
                </a:solidFill>
                <a:latin typeface="+mj-lt"/>
                <a:ea typeface="+mj-ea"/>
                <a:cs typeface="+mj-cs"/>
              </a:rPr>
              <a:t>rsa_encrypt_mem</a:t>
            </a:r>
            <a:r>
              <a:rPr lang="en-US" sz="1600" b="1" dirty="0">
                <a:solidFill>
                  <a:schemeClr val="accent6"/>
                </a:solidFill>
                <a:latin typeface="+mj-lt"/>
                <a:ea typeface="+mj-ea"/>
                <a:cs typeface="+mj-cs"/>
              </a:rPr>
              <a:t>() / </a:t>
            </a:r>
            <a:r>
              <a:rPr lang="en-US" sz="1600" b="1" dirty="0" err="1">
                <a:solidFill>
                  <a:schemeClr val="accent6"/>
                </a:solidFill>
                <a:latin typeface="+mj-lt"/>
                <a:ea typeface="+mj-ea"/>
                <a:cs typeface="+mj-cs"/>
              </a:rPr>
              <a:t>rsa_decrypt_file</a:t>
            </a:r>
            <a:r>
              <a:rPr lang="en-US" sz="1600" b="1" dirty="0">
                <a:solidFill>
                  <a:schemeClr val="accent6"/>
                </a:solidFill>
                <a:latin typeface="+mj-lt"/>
                <a:ea typeface="+mj-ea"/>
                <a:cs typeface="+mj-cs"/>
              </a:rPr>
              <a:t>() for small blobs</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a:solidFill>
                  <a:schemeClr val="accent6"/>
                </a:solidFill>
                <a:latin typeface="+mj-lt"/>
                <a:ea typeface="+mj-ea"/>
                <a:cs typeface="+mj-cs"/>
              </a:rPr>
              <a:t>AES-CFB128</a:t>
            </a:r>
          </a:p>
          <a:p>
            <a:pPr marL="285750" indent="-285750">
              <a:lnSpc>
                <a:spcPct val="100000"/>
              </a:lnSpc>
              <a:spcBef>
                <a:spcPts val="0"/>
              </a:spcBef>
              <a:buFont typeface="Arial" panose="020B0604020202020204" pitchFamily="34" charset="0"/>
              <a:buChar char="•"/>
            </a:pPr>
            <a:r>
              <a:rPr lang="en-US" sz="1600" b="1" dirty="0" err="1">
                <a:solidFill>
                  <a:schemeClr val="accent6"/>
                </a:solidFill>
                <a:latin typeface="+mj-lt"/>
                <a:ea typeface="+mj-ea"/>
                <a:cs typeface="+mj-cs"/>
              </a:rPr>
              <a:t>generate_aes_key</a:t>
            </a:r>
            <a:r>
              <a:rPr lang="en-US" sz="1600" b="1" dirty="0">
                <a:solidFill>
                  <a:schemeClr val="accent6"/>
                </a:solidFill>
                <a:latin typeface="+mj-lt"/>
                <a:ea typeface="+mj-ea"/>
                <a:cs typeface="+mj-cs"/>
              </a:rPr>
              <a:t>(</a:t>
            </a:r>
            <a:r>
              <a:rPr lang="en-US" sz="1600" b="1" dirty="0" err="1">
                <a:solidFill>
                  <a:schemeClr val="accent6"/>
                </a:solidFill>
                <a:latin typeface="+mj-lt"/>
                <a:ea typeface="+mj-ea"/>
                <a:cs typeface="+mj-cs"/>
              </a:rPr>
              <a:t>key,iv</a:t>
            </a:r>
            <a:r>
              <a:rPr lang="en-US" sz="1600" b="1" dirty="0">
                <a:solidFill>
                  <a:schemeClr val="accent6"/>
                </a:solidFill>
                <a:latin typeface="+mj-lt"/>
                <a:ea typeface="+mj-ea"/>
                <a:cs typeface="+mj-cs"/>
              </a:rPr>
              <a:t>) uses </a:t>
            </a:r>
            <a:r>
              <a:rPr lang="en-US" sz="1600" b="1" dirty="0" err="1">
                <a:solidFill>
                  <a:schemeClr val="accent6"/>
                </a:solidFill>
                <a:latin typeface="+mj-lt"/>
                <a:ea typeface="+mj-ea"/>
                <a:cs typeface="+mj-cs"/>
              </a:rPr>
              <a:t>RAND_bytes</a:t>
            </a:r>
            <a:endParaRPr lang="en-US" sz="1600" b="1" dirty="0">
              <a:solidFill>
                <a:schemeClr val="accent6"/>
              </a:solidFill>
              <a:latin typeface="+mj-lt"/>
              <a:ea typeface="+mj-ea"/>
              <a:cs typeface="+mj-cs"/>
            </a:endParaRPr>
          </a:p>
          <a:p>
            <a:pPr marL="285750" indent="-285750">
              <a:lnSpc>
                <a:spcPct val="100000"/>
              </a:lnSpc>
              <a:spcBef>
                <a:spcPts val="0"/>
              </a:spcBef>
              <a:buFont typeface="Arial" panose="020B0604020202020204" pitchFamily="34" charset="0"/>
              <a:buChar char="•"/>
            </a:pPr>
            <a:r>
              <a:rPr lang="en-US" sz="1600" b="1" dirty="0" err="1">
                <a:solidFill>
                  <a:schemeClr val="accent6"/>
                </a:solidFill>
                <a:latin typeface="+mj-lt"/>
                <a:ea typeface="+mj-ea"/>
                <a:cs typeface="+mj-cs"/>
              </a:rPr>
              <a:t>aes_encrypt</a:t>
            </a:r>
            <a:r>
              <a:rPr lang="en-US" sz="1600" b="1" dirty="0">
                <a:solidFill>
                  <a:schemeClr val="accent6"/>
                </a:solidFill>
                <a:latin typeface="+mj-lt"/>
                <a:ea typeface="+mj-ea"/>
                <a:cs typeface="+mj-cs"/>
              </a:rPr>
              <a:t>() / </a:t>
            </a:r>
            <a:r>
              <a:rPr lang="en-US" sz="1600" b="1" dirty="0" err="1">
                <a:solidFill>
                  <a:schemeClr val="accent6"/>
                </a:solidFill>
                <a:latin typeface="+mj-lt"/>
                <a:ea typeface="+mj-ea"/>
                <a:cs typeface="+mj-cs"/>
              </a:rPr>
              <a:t>aes_decrypt</a:t>
            </a:r>
            <a:r>
              <a:rPr lang="en-US" sz="1600" b="1" dirty="0">
                <a:solidFill>
                  <a:schemeClr val="accent6"/>
                </a:solidFill>
                <a:latin typeface="+mj-lt"/>
                <a:ea typeface="+mj-ea"/>
                <a:cs typeface="+mj-cs"/>
              </a:rPr>
              <a:t>() use OpenSSL’s AES_cfb128_encrypt</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a:solidFill>
                  <a:schemeClr val="accent6"/>
                </a:solidFill>
                <a:latin typeface="+mj-lt"/>
                <a:ea typeface="+mj-ea"/>
                <a:cs typeface="+mj-cs"/>
              </a:rPr>
              <a:t>Key Exchange Workflow</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Server generates static AES per‐room</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Client sends RSA public key to server</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Server RSA-encrypts AES key &amp; IV → client decrypts</a:t>
            </a:r>
          </a:p>
        </p:txBody>
      </p:sp>
    </p:spTree>
    <p:extLst>
      <p:ext uri="{BB962C8B-B14F-4D97-AF65-F5344CB8AC3E}">
        <p14:creationId xmlns:p14="http://schemas.microsoft.com/office/powerpoint/2010/main" val="3561135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8E6E5-5B9D-6BAD-2349-351136D5C24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FDF2335E-967F-AABE-FFE4-53CCC457D313}"/>
              </a:ext>
            </a:extLst>
          </p:cNvPr>
          <p:cNvPicPr>
            <a:picLocks noChangeAspect="1"/>
          </p:cNvPicPr>
          <p:nvPr/>
        </p:nvPicPr>
        <p:blipFill>
          <a:blip r:embed="rId3"/>
          <a:srcRect t="26881" b="26881"/>
          <a:stretch/>
        </p:blipFill>
        <p:spPr>
          <a:xfrm rot="3672387">
            <a:off x="2265504" y="2158944"/>
            <a:ext cx="2573620" cy="1189966"/>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12" name="Picture 11">
            <a:extLst>
              <a:ext uri="{FF2B5EF4-FFF2-40B4-BE49-F238E27FC236}">
                <a16:creationId xmlns:a16="http://schemas.microsoft.com/office/drawing/2014/main" id="{F5E7A93D-FBD4-D351-FF37-09C61E009FB7}"/>
              </a:ext>
            </a:extLst>
          </p:cNvPr>
          <p:cNvPicPr>
            <a:picLocks noChangeAspect="1"/>
          </p:cNvPicPr>
          <p:nvPr/>
        </p:nvPicPr>
        <p:blipFill>
          <a:blip r:embed="rId4"/>
          <a:srcRect t="31001" b="31001"/>
          <a:stretch/>
        </p:blipFill>
        <p:spPr>
          <a:xfrm rot="1182502">
            <a:off x="849064" y="1419462"/>
            <a:ext cx="1873287" cy="71182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13" name="Picture 12">
            <a:extLst>
              <a:ext uri="{FF2B5EF4-FFF2-40B4-BE49-F238E27FC236}">
                <a16:creationId xmlns:a16="http://schemas.microsoft.com/office/drawing/2014/main" id="{4AE4E64B-69B7-E7B4-DD38-21BD5C6EB03C}"/>
              </a:ext>
            </a:extLst>
          </p:cNvPr>
          <p:cNvPicPr>
            <a:picLocks noChangeAspect="1"/>
          </p:cNvPicPr>
          <p:nvPr/>
        </p:nvPicPr>
        <p:blipFill>
          <a:blip r:embed="rId5"/>
          <a:srcRect t="27405" b="27405"/>
          <a:stretch/>
        </p:blipFill>
        <p:spPr>
          <a:xfrm rot="9418237">
            <a:off x="-775408" y="1606685"/>
            <a:ext cx="1854130" cy="837897"/>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4" name="Picture 13">
            <a:extLst>
              <a:ext uri="{FF2B5EF4-FFF2-40B4-BE49-F238E27FC236}">
                <a16:creationId xmlns:a16="http://schemas.microsoft.com/office/drawing/2014/main" id="{AEF6189F-694D-C4B7-F8F9-E6AEFC5CA931}"/>
              </a:ext>
            </a:extLst>
          </p:cNvPr>
          <p:cNvPicPr>
            <a:picLocks noChangeAspect="1"/>
          </p:cNvPicPr>
          <p:nvPr/>
        </p:nvPicPr>
        <p:blipFill>
          <a:blip r:embed="rId6"/>
          <a:srcRect t="30624" b="30624"/>
          <a:stretch/>
        </p:blipFill>
        <p:spPr>
          <a:xfrm rot="5758935">
            <a:off x="-1671062" y="2990986"/>
            <a:ext cx="1874548" cy="726443"/>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5" name="Picture 14">
            <a:extLst>
              <a:ext uri="{FF2B5EF4-FFF2-40B4-BE49-F238E27FC236}">
                <a16:creationId xmlns:a16="http://schemas.microsoft.com/office/drawing/2014/main" id="{1102BA93-9BE0-9D74-0825-524208CCD4CE}"/>
              </a:ext>
            </a:extLst>
          </p:cNvPr>
          <p:cNvPicPr>
            <a:picLocks noChangeAspect="1"/>
          </p:cNvPicPr>
          <p:nvPr/>
        </p:nvPicPr>
        <p:blipFill>
          <a:blip r:embed="rId7"/>
          <a:srcRect l="5014" r="5014"/>
          <a:stretch/>
        </p:blipFill>
        <p:spPr>
          <a:xfrm rot="5758935">
            <a:off x="-932705" y="4093858"/>
            <a:ext cx="1418011" cy="1576056"/>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6" name="Picture 15">
            <a:extLst>
              <a:ext uri="{FF2B5EF4-FFF2-40B4-BE49-F238E27FC236}">
                <a16:creationId xmlns:a16="http://schemas.microsoft.com/office/drawing/2014/main" id="{6717E7E6-BDC8-F031-BB40-430D6D8CA925}"/>
              </a:ext>
            </a:extLst>
          </p:cNvPr>
          <p:cNvPicPr>
            <a:picLocks noChangeAspect="1"/>
          </p:cNvPicPr>
          <p:nvPr/>
        </p:nvPicPr>
        <p:blipFill>
          <a:blip r:embed="rId8"/>
          <a:srcRect l="22751" r="22751"/>
          <a:stretch/>
        </p:blipFill>
        <p:spPr>
          <a:xfrm rot="5758935">
            <a:off x="837181" y="4593675"/>
            <a:ext cx="893295" cy="1639134"/>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7" name="Picture 16">
            <a:extLst>
              <a:ext uri="{FF2B5EF4-FFF2-40B4-BE49-F238E27FC236}">
                <a16:creationId xmlns:a16="http://schemas.microsoft.com/office/drawing/2014/main" id="{96518EC8-7486-5323-FD4E-EFB003E24B3D}"/>
              </a:ext>
            </a:extLst>
          </p:cNvPr>
          <p:cNvPicPr>
            <a:picLocks noChangeAspect="1"/>
          </p:cNvPicPr>
          <p:nvPr/>
        </p:nvPicPr>
        <p:blipFill>
          <a:blip r:embed="rId9"/>
          <a:srcRect t="25361" b="25361"/>
          <a:stretch/>
        </p:blipFill>
        <p:spPr>
          <a:xfrm rot="8123264">
            <a:off x="1827012" y="4104591"/>
            <a:ext cx="1829094" cy="90132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9" name="TextBox 18">
            <a:extLst>
              <a:ext uri="{FF2B5EF4-FFF2-40B4-BE49-F238E27FC236}">
                <a16:creationId xmlns:a16="http://schemas.microsoft.com/office/drawing/2014/main" id="{A9875805-1508-A8E0-FF53-BB7D89EFDBC6}"/>
              </a:ext>
            </a:extLst>
          </p:cNvPr>
          <p:cNvSpPr txBox="1"/>
          <p:nvPr/>
        </p:nvSpPr>
        <p:spPr>
          <a:xfrm>
            <a:off x="-463356" y="3422096"/>
            <a:ext cx="3446657" cy="400110"/>
          </a:xfrm>
          <a:prstGeom prst="rect">
            <a:avLst/>
          </a:prstGeom>
        </p:spPr>
        <p:txBody>
          <a:bodyPr wrap="square" rtlCol="0">
            <a:spAutoFit/>
          </a:bodyPr>
          <a:lstStyle/>
          <a:p>
            <a:pPr marL="0" indent="0" algn="ctr">
              <a:lnSpc>
                <a:spcPct val="100000"/>
              </a:lnSpc>
              <a:spcBef>
                <a:spcPts val="0"/>
              </a:spcBef>
              <a:buFontTx/>
              <a:buNone/>
            </a:pPr>
            <a:r>
              <a:rPr lang="en-US" sz="2000" b="1" dirty="0">
                <a:latin typeface="Posterama" panose="020B0504020200020000" pitchFamily="34" charset="0"/>
                <a:ea typeface="微软雅黑"/>
                <a:cs typeface="Posterama" panose="020B0504020200020000" pitchFamily="34" charset="0"/>
              </a:rPr>
              <a:t>Implementation</a:t>
            </a:r>
          </a:p>
        </p:txBody>
      </p:sp>
      <p:sp>
        <p:nvSpPr>
          <p:cNvPr id="20" name="TextBox 19">
            <a:extLst>
              <a:ext uri="{FF2B5EF4-FFF2-40B4-BE49-F238E27FC236}">
                <a16:creationId xmlns:a16="http://schemas.microsoft.com/office/drawing/2014/main" id="{3DBF2DD8-E43B-373B-459E-07A212A963BB}"/>
              </a:ext>
            </a:extLst>
          </p:cNvPr>
          <p:cNvSpPr txBox="1"/>
          <p:nvPr/>
        </p:nvSpPr>
        <p:spPr>
          <a:xfrm>
            <a:off x="4693533" y="1775375"/>
            <a:ext cx="7501655" cy="2308324"/>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Testing</a:t>
            </a:r>
          </a:p>
          <a:p>
            <a:pPr>
              <a:lnSpc>
                <a:spcPct val="100000"/>
              </a:lnSpc>
              <a:spcBef>
                <a:spcPts val="0"/>
              </a:spcBef>
            </a:pPr>
            <a:endParaRPr lang="en-US" sz="1600" b="1" dirty="0">
              <a:solidFill>
                <a:schemeClr val="accent6"/>
              </a:solidFill>
              <a:latin typeface="+mj-lt"/>
              <a:ea typeface="+mj-ea"/>
              <a:cs typeface="+mj-cs"/>
            </a:endParaRP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Phase 1: Chatroom create/join/list &amp; basic messaging</a:t>
            </a:r>
          </a:p>
          <a:p>
            <a:pPr>
              <a:lnSpc>
                <a:spcPct val="100000"/>
              </a:lnSpc>
              <a:spcBef>
                <a:spcPts val="0"/>
              </a:spcBef>
            </a:pPr>
            <a:endParaRPr lang="en-US" sz="1600" b="1" dirty="0">
              <a:solidFill>
                <a:schemeClr val="accent6"/>
              </a:solidFill>
              <a:latin typeface="+mj-lt"/>
              <a:ea typeface="+mj-ea"/>
              <a:cs typeface="+mj-cs"/>
            </a:endParaRP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Phase 2: P2P file transfer works across 2+ clients</a:t>
            </a:r>
          </a:p>
          <a:p>
            <a:pPr>
              <a:lnSpc>
                <a:spcPct val="100000"/>
              </a:lnSpc>
              <a:spcBef>
                <a:spcPts val="0"/>
              </a:spcBef>
            </a:pPr>
            <a:endParaRPr lang="en-US" sz="1600" b="1" dirty="0">
              <a:solidFill>
                <a:schemeClr val="accent6"/>
              </a:solidFill>
              <a:latin typeface="+mj-lt"/>
              <a:ea typeface="+mj-ea"/>
              <a:cs typeface="+mj-cs"/>
            </a:endParaRP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Phase 3: RSA + AES end-to-end encryption verified</a:t>
            </a:r>
          </a:p>
          <a:p>
            <a:pPr>
              <a:lnSpc>
                <a:spcPct val="100000"/>
              </a:lnSpc>
              <a:spcBef>
                <a:spcPts val="0"/>
              </a:spcBef>
            </a:pPr>
            <a:endParaRPr lang="en-US" sz="1600" b="1" dirty="0">
              <a:solidFill>
                <a:schemeClr val="accent6"/>
              </a:solidFill>
              <a:latin typeface="+mj-lt"/>
              <a:ea typeface="+mj-ea"/>
              <a:cs typeface="+mj-cs"/>
            </a:endParaRP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Phase 4: UI checks, usage hints, error handling</a:t>
            </a:r>
          </a:p>
        </p:txBody>
      </p:sp>
    </p:spTree>
    <p:extLst>
      <p:ext uri="{BB962C8B-B14F-4D97-AF65-F5344CB8AC3E}">
        <p14:creationId xmlns:p14="http://schemas.microsoft.com/office/powerpoint/2010/main" val="3615845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18F066-C1E0-FF95-90AB-D69E6A0E4C10}"/>
              </a:ext>
            </a:extLst>
          </p:cNvPr>
          <p:cNvPicPr>
            <a:picLocks noChangeAspect="1"/>
          </p:cNvPicPr>
          <p:nvPr/>
        </p:nvPicPr>
        <p:blipFill>
          <a:blip r:embed="rId3"/>
          <a:srcRect t="27549" b="27549"/>
          <a:stretch/>
        </p:blipFill>
        <p:spPr>
          <a:xfrm rot="14909823">
            <a:off x="11928453" y="-729514"/>
            <a:ext cx="2248214" cy="1009511"/>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7" name="Picture 6">
            <a:extLst>
              <a:ext uri="{FF2B5EF4-FFF2-40B4-BE49-F238E27FC236}">
                <a16:creationId xmlns:a16="http://schemas.microsoft.com/office/drawing/2014/main" id="{40357FA8-EB32-6FD5-0732-CB4ED5F3CAF0}"/>
              </a:ext>
            </a:extLst>
          </p:cNvPr>
          <p:cNvPicPr>
            <a:picLocks noChangeAspect="1"/>
          </p:cNvPicPr>
          <p:nvPr/>
        </p:nvPicPr>
        <p:blipFill>
          <a:blip r:embed="rId4"/>
          <a:srcRect t="30436" b="30436"/>
          <a:stretch/>
        </p:blipFill>
        <p:spPr>
          <a:xfrm rot="12419938">
            <a:off x="13086272" y="983357"/>
            <a:ext cx="2216594" cy="86730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9" name="Picture 8">
            <a:extLst>
              <a:ext uri="{FF2B5EF4-FFF2-40B4-BE49-F238E27FC236}">
                <a16:creationId xmlns:a16="http://schemas.microsoft.com/office/drawing/2014/main" id="{612E4043-5DF2-E4C8-956A-730E04CAE394}"/>
              </a:ext>
            </a:extLst>
          </p:cNvPr>
          <p:cNvPicPr>
            <a:picLocks noChangeAspect="1"/>
          </p:cNvPicPr>
          <p:nvPr/>
        </p:nvPicPr>
        <p:blipFill>
          <a:blip r:embed="rId5"/>
          <a:srcRect t="26733" b="26733"/>
          <a:stretch/>
        </p:blipFill>
        <p:spPr>
          <a:xfrm rot="20655673">
            <a:off x="15056450" y="843848"/>
            <a:ext cx="2193926" cy="1020914"/>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0" name="Picture 9">
            <a:extLst>
              <a:ext uri="{FF2B5EF4-FFF2-40B4-BE49-F238E27FC236}">
                <a16:creationId xmlns:a16="http://schemas.microsoft.com/office/drawing/2014/main" id="{C0DD4897-A62F-562E-700C-6745D7CF13E1}"/>
              </a:ext>
            </a:extLst>
          </p:cNvPr>
          <p:cNvPicPr>
            <a:picLocks noChangeAspect="1"/>
          </p:cNvPicPr>
          <p:nvPr/>
        </p:nvPicPr>
        <p:blipFill>
          <a:blip r:embed="rId6"/>
          <a:srcRect t="31183" b="31183"/>
          <a:stretch/>
        </p:blipFill>
        <p:spPr>
          <a:xfrm rot="16996371">
            <a:off x="16261568" y="-550244"/>
            <a:ext cx="2283994" cy="859574"/>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3" name="Picture 12">
            <a:extLst>
              <a:ext uri="{FF2B5EF4-FFF2-40B4-BE49-F238E27FC236}">
                <a16:creationId xmlns:a16="http://schemas.microsoft.com/office/drawing/2014/main" id="{13C3EC1A-E518-17A3-06D1-A62770AF6589}"/>
              </a:ext>
            </a:extLst>
          </p:cNvPr>
          <p:cNvPicPr>
            <a:picLocks noChangeAspect="1"/>
          </p:cNvPicPr>
          <p:nvPr/>
        </p:nvPicPr>
        <p:blipFill>
          <a:blip r:embed="rId7"/>
          <a:srcRect l="3677" r="3677"/>
          <a:stretch/>
        </p:blipFill>
        <p:spPr>
          <a:xfrm rot="16996371">
            <a:off x="16182235" y="-2972704"/>
            <a:ext cx="1727739" cy="1864891"/>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5" name="Picture 14">
            <a:extLst>
              <a:ext uri="{FF2B5EF4-FFF2-40B4-BE49-F238E27FC236}">
                <a16:creationId xmlns:a16="http://schemas.microsoft.com/office/drawing/2014/main" id="{65ADE500-A60E-DEB5-713C-7F1CEC7B4BB1}"/>
              </a:ext>
            </a:extLst>
          </p:cNvPr>
          <p:cNvPicPr>
            <a:picLocks noChangeAspect="1"/>
          </p:cNvPicPr>
          <p:nvPr/>
        </p:nvPicPr>
        <p:blipFill>
          <a:blip r:embed="rId8"/>
          <a:srcRect l="14574" t="3227" r="29308" b="-3227"/>
          <a:stretch/>
        </p:blipFill>
        <p:spPr>
          <a:xfrm rot="16996371">
            <a:off x="14815301" y="-3872751"/>
            <a:ext cx="1088412" cy="1939529"/>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6" name="Picture 15">
            <a:extLst>
              <a:ext uri="{FF2B5EF4-FFF2-40B4-BE49-F238E27FC236}">
                <a16:creationId xmlns:a16="http://schemas.microsoft.com/office/drawing/2014/main" id="{81CC81C2-DCC4-DF7E-7B57-D36CC6D2A283}"/>
              </a:ext>
            </a:extLst>
          </p:cNvPr>
          <p:cNvPicPr>
            <a:picLocks noChangeAspect="1"/>
          </p:cNvPicPr>
          <p:nvPr/>
        </p:nvPicPr>
        <p:blipFill>
          <a:blip r:embed="rId9"/>
          <a:srcRect t="26072" b="26072"/>
          <a:stretch/>
        </p:blipFill>
        <p:spPr>
          <a:xfrm rot="19360700">
            <a:off x="12397316" y="-2613708"/>
            <a:ext cx="2228612" cy="106650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7" name="TextBox 16">
            <a:extLst>
              <a:ext uri="{FF2B5EF4-FFF2-40B4-BE49-F238E27FC236}">
                <a16:creationId xmlns:a16="http://schemas.microsoft.com/office/drawing/2014/main" id="{9CA74EA9-5174-EEA3-E460-7E14749C0CB5}"/>
              </a:ext>
            </a:extLst>
          </p:cNvPr>
          <p:cNvSpPr txBox="1"/>
          <p:nvPr/>
        </p:nvSpPr>
        <p:spPr>
          <a:xfrm rot="16996371">
            <a:off x="11402844" y="-1152463"/>
            <a:ext cx="7566735" cy="584775"/>
          </a:xfrm>
          <a:prstGeom prst="rect">
            <a:avLst/>
          </a:prstGeom>
        </p:spPr>
        <p:txBody>
          <a:bodyPr wrap="square" rtlCol="0">
            <a:spAutoFit/>
          </a:bodyPr>
          <a:lstStyle/>
          <a:p>
            <a:pPr marL="0" indent="0" algn="ctr">
              <a:lnSpc>
                <a:spcPct val="100000"/>
              </a:lnSpc>
              <a:spcBef>
                <a:spcPts val="0"/>
              </a:spcBef>
              <a:buFontTx/>
              <a:buNone/>
            </a:pPr>
            <a:r>
              <a:rPr lang="en-US" sz="3200" b="1" dirty="0">
                <a:latin typeface="Posterama" panose="020B0504020200020000" pitchFamily="34" charset="0"/>
                <a:ea typeface="微软雅黑"/>
                <a:cs typeface="Posterama" panose="020B0504020200020000" pitchFamily="34" charset="0"/>
              </a:rPr>
              <a:t>System Structure</a:t>
            </a:r>
          </a:p>
        </p:txBody>
      </p:sp>
      <p:sp>
        <p:nvSpPr>
          <p:cNvPr id="20" name="Title 4">
            <a:extLst>
              <a:ext uri="{FF2B5EF4-FFF2-40B4-BE49-F238E27FC236}">
                <a16:creationId xmlns:a16="http://schemas.microsoft.com/office/drawing/2014/main" id="{2958A3BB-3FDA-5EF4-8087-872EB3686D01}"/>
              </a:ext>
            </a:extLst>
          </p:cNvPr>
          <p:cNvSpPr>
            <a:spLocks noGrp="1"/>
          </p:cNvSpPr>
          <p:nvPr>
            <p:ph type="title"/>
          </p:nvPr>
        </p:nvSpPr>
        <p:spPr>
          <a:xfrm>
            <a:off x="250825" y="0"/>
            <a:ext cx="10455275" cy="971550"/>
          </a:xfrm>
        </p:spPr>
        <p:txBody>
          <a:bodyPr/>
          <a:lstStyle/>
          <a:p>
            <a:r>
              <a:rPr lang="en-US" sz="3600" dirty="0"/>
              <a:t>Results &amp; Demo</a:t>
            </a:r>
          </a:p>
        </p:txBody>
      </p:sp>
      <p:pic>
        <p:nvPicPr>
          <p:cNvPr id="32" name="Picture 31">
            <a:extLst>
              <a:ext uri="{FF2B5EF4-FFF2-40B4-BE49-F238E27FC236}">
                <a16:creationId xmlns:a16="http://schemas.microsoft.com/office/drawing/2014/main" id="{82C8633B-A6A7-0DE1-D329-91C8F6748847}"/>
              </a:ext>
            </a:extLst>
          </p:cNvPr>
          <p:cNvPicPr>
            <a:picLocks noChangeAspect="1"/>
          </p:cNvPicPr>
          <p:nvPr/>
        </p:nvPicPr>
        <p:blipFill>
          <a:blip r:embed="rId10"/>
          <a:stretch>
            <a:fillRect/>
          </a:stretch>
        </p:blipFill>
        <p:spPr>
          <a:xfrm>
            <a:off x="1147100" y="1551459"/>
            <a:ext cx="9559000" cy="375508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5" name="TextBox 34">
            <a:extLst>
              <a:ext uri="{FF2B5EF4-FFF2-40B4-BE49-F238E27FC236}">
                <a16:creationId xmlns:a16="http://schemas.microsoft.com/office/drawing/2014/main" id="{E6D1F9CD-5B3E-9A98-9A62-7D6A533F56DA}"/>
              </a:ext>
            </a:extLst>
          </p:cNvPr>
          <p:cNvSpPr txBox="1"/>
          <p:nvPr/>
        </p:nvSpPr>
        <p:spPr>
          <a:xfrm>
            <a:off x="3521680" y="5594061"/>
            <a:ext cx="7501655" cy="584775"/>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Hosting server for peer management and providing keys</a:t>
            </a:r>
          </a:p>
          <a:p>
            <a:pPr>
              <a:lnSpc>
                <a:spcPct val="100000"/>
              </a:lnSpc>
              <a:spcBef>
                <a:spcPts val="0"/>
              </a:spcBef>
            </a:pPr>
            <a:endParaRPr lang="en-US" sz="1600" b="1" dirty="0">
              <a:solidFill>
                <a:schemeClr val="accent6"/>
              </a:solidFill>
              <a:latin typeface="+mj-lt"/>
              <a:ea typeface="+mj-ea"/>
              <a:cs typeface="+mj-cs"/>
            </a:endParaRPr>
          </a:p>
        </p:txBody>
      </p:sp>
    </p:spTree>
    <p:extLst>
      <p:ext uri="{BB962C8B-B14F-4D97-AF65-F5344CB8AC3E}">
        <p14:creationId xmlns:p14="http://schemas.microsoft.com/office/powerpoint/2010/main" val="447059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2B4DA-1C82-0285-372E-320AF1D9EA5C}"/>
            </a:ext>
          </a:extLst>
        </p:cNvPr>
        <p:cNvGrpSpPr/>
        <p:nvPr/>
      </p:nvGrpSpPr>
      <p:grpSpPr>
        <a:xfrm>
          <a:off x="0" y="0"/>
          <a:ext cx="0" cy="0"/>
          <a:chOff x="0" y="0"/>
          <a:chExt cx="0" cy="0"/>
        </a:xfrm>
      </p:grpSpPr>
      <p:pic>
        <p:nvPicPr>
          <p:cNvPr id="12" name="Picture Placeholder 7">
            <a:extLst>
              <a:ext uri="{FF2B5EF4-FFF2-40B4-BE49-F238E27FC236}">
                <a16:creationId xmlns:a16="http://schemas.microsoft.com/office/drawing/2014/main" id="{49F144D4-2DC3-595D-F2A4-002C57EEB242}"/>
              </a:ext>
            </a:extLst>
          </p:cNvPr>
          <p:cNvPicPr>
            <a:picLocks noChangeAspect="1"/>
          </p:cNvPicPr>
          <p:nvPr/>
        </p:nvPicPr>
        <p:blipFill>
          <a:blip r:embed="rId3">
            <a:grayscl/>
          </a:blip>
          <a:srcRect l="9502" r="9502"/>
          <a:stretch/>
        </p:blipFill>
        <p:spPr>
          <a:xfrm>
            <a:off x="7315200" y="8035655"/>
            <a:ext cx="3524250" cy="2444480"/>
          </a:xfrm>
          <a:prstGeom prst="roundRect">
            <a:avLst/>
          </a:prstGeom>
          <a:noFill/>
        </p:spPr>
      </p:pic>
      <p:pic>
        <p:nvPicPr>
          <p:cNvPr id="6" name="Picture 5">
            <a:extLst>
              <a:ext uri="{FF2B5EF4-FFF2-40B4-BE49-F238E27FC236}">
                <a16:creationId xmlns:a16="http://schemas.microsoft.com/office/drawing/2014/main" id="{D27A999B-CA9E-3DA6-6553-FD98E81A9664}"/>
              </a:ext>
            </a:extLst>
          </p:cNvPr>
          <p:cNvPicPr>
            <a:picLocks noChangeAspect="1"/>
          </p:cNvPicPr>
          <p:nvPr/>
        </p:nvPicPr>
        <p:blipFill>
          <a:blip r:embed="rId4"/>
          <a:srcRect t="27549" b="27549"/>
          <a:stretch/>
        </p:blipFill>
        <p:spPr>
          <a:xfrm rot="14909823">
            <a:off x="11928453" y="-729514"/>
            <a:ext cx="2248214" cy="1009511"/>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7" name="Picture 6">
            <a:extLst>
              <a:ext uri="{FF2B5EF4-FFF2-40B4-BE49-F238E27FC236}">
                <a16:creationId xmlns:a16="http://schemas.microsoft.com/office/drawing/2014/main" id="{3F70DA64-2919-A461-50D7-268E71A2477D}"/>
              </a:ext>
            </a:extLst>
          </p:cNvPr>
          <p:cNvPicPr>
            <a:picLocks noChangeAspect="1"/>
          </p:cNvPicPr>
          <p:nvPr/>
        </p:nvPicPr>
        <p:blipFill>
          <a:blip r:embed="rId5"/>
          <a:srcRect t="30436" b="30436"/>
          <a:stretch/>
        </p:blipFill>
        <p:spPr>
          <a:xfrm rot="12419938">
            <a:off x="13086272" y="983357"/>
            <a:ext cx="2216594" cy="86730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9" name="Picture 8">
            <a:extLst>
              <a:ext uri="{FF2B5EF4-FFF2-40B4-BE49-F238E27FC236}">
                <a16:creationId xmlns:a16="http://schemas.microsoft.com/office/drawing/2014/main" id="{D38DEE44-72C0-19D3-3557-9AC661719EFE}"/>
              </a:ext>
            </a:extLst>
          </p:cNvPr>
          <p:cNvPicPr>
            <a:picLocks noChangeAspect="1"/>
          </p:cNvPicPr>
          <p:nvPr/>
        </p:nvPicPr>
        <p:blipFill>
          <a:blip r:embed="rId6"/>
          <a:srcRect t="26733" b="26733"/>
          <a:stretch/>
        </p:blipFill>
        <p:spPr>
          <a:xfrm rot="20655673">
            <a:off x="15056450" y="843848"/>
            <a:ext cx="2193926" cy="1020914"/>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0" name="Picture 9">
            <a:extLst>
              <a:ext uri="{FF2B5EF4-FFF2-40B4-BE49-F238E27FC236}">
                <a16:creationId xmlns:a16="http://schemas.microsoft.com/office/drawing/2014/main" id="{D96382E7-C28D-3051-7E7F-A593517C384C}"/>
              </a:ext>
            </a:extLst>
          </p:cNvPr>
          <p:cNvPicPr>
            <a:picLocks noChangeAspect="1"/>
          </p:cNvPicPr>
          <p:nvPr/>
        </p:nvPicPr>
        <p:blipFill>
          <a:blip r:embed="rId7"/>
          <a:srcRect t="31183" b="31183"/>
          <a:stretch/>
        </p:blipFill>
        <p:spPr>
          <a:xfrm rot="16996371">
            <a:off x="16261568" y="-550244"/>
            <a:ext cx="2283994" cy="859574"/>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3" name="Picture 12">
            <a:extLst>
              <a:ext uri="{FF2B5EF4-FFF2-40B4-BE49-F238E27FC236}">
                <a16:creationId xmlns:a16="http://schemas.microsoft.com/office/drawing/2014/main" id="{1421BD12-72E4-5420-B408-F7BAAFF2624B}"/>
              </a:ext>
            </a:extLst>
          </p:cNvPr>
          <p:cNvPicPr>
            <a:picLocks noChangeAspect="1"/>
          </p:cNvPicPr>
          <p:nvPr/>
        </p:nvPicPr>
        <p:blipFill>
          <a:blip r:embed="rId8"/>
          <a:srcRect l="3677" r="3677"/>
          <a:stretch/>
        </p:blipFill>
        <p:spPr>
          <a:xfrm rot="16996371">
            <a:off x="16182235" y="-2972704"/>
            <a:ext cx="1727739" cy="1864891"/>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5" name="Picture 14">
            <a:extLst>
              <a:ext uri="{FF2B5EF4-FFF2-40B4-BE49-F238E27FC236}">
                <a16:creationId xmlns:a16="http://schemas.microsoft.com/office/drawing/2014/main" id="{1DD0BDFD-4807-1EF9-8AE0-4AFA8C01BE52}"/>
              </a:ext>
            </a:extLst>
          </p:cNvPr>
          <p:cNvPicPr>
            <a:picLocks noChangeAspect="1"/>
          </p:cNvPicPr>
          <p:nvPr/>
        </p:nvPicPr>
        <p:blipFill>
          <a:blip r:embed="rId9"/>
          <a:srcRect l="14574" t="3227" r="29308" b="-3227"/>
          <a:stretch/>
        </p:blipFill>
        <p:spPr>
          <a:xfrm rot="16996371">
            <a:off x="14815301" y="-3872751"/>
            <a:ext cx="1088412" cy="1939529"/>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6" name="Picture 15">
            <a:extLst>
              <a:ext uri="{FF2B5EF4-FFF2-40B4-BE49-F238E27FC236}">
                <a16:creationId xmlns:a16="http://schemas.microsoft.com/office/drawing/2014/main" id="{0EEF4795-163E-B29A-4F9E-47E590EC7315}"/>
              </a:ext>
            </a:extLst>
          </p:cNvPr>
          <p:cNvPicPr>
            <a:picLocks noChangeAspect="1"/>
          </p:cNvPicPr>
          <p:nvPr/>
        </p:nvPicPr>
        <p:blipFill>
          <a:blip r:embed="rId10"/>
          <a:srcRect t="26072" b="26072"/>
          <a:stretch/>
        </p:blipFill>
        <p:spPr>
          <a:xfrm rot="19360700">
            <a:off x="12397316" y="-2613708"/>
            <a:ext cx="2228612" cy="106650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7" name="TextBox 16">
            <a:extLst>
              <a:ext uri="{FF2B5EF4-FFF2-40B4-BE49-F238E27FC236}">
                <a16:creationId xmlns:a16="http://schemas.microsoft.com/office/drawing/2014/main" id="{CD1ECE85-E8C4-F42B-81EB-B5B0855A379D}"/>
              </a:ext>
            </a:extLst>
          </p:cNvPr>
          <p:cNvSpPr txBox="1"/>
          <p:nvPr/>
        </p:nvSpPr>
        <p:spPr>
          <a:xfrm rot="16996371">
            <a:off x="11402844" y="-1152463"/>
            <a:ext cx="7566735" cy="584775"/>
          </a:xfrm>
          <a:prstGeom prst="rect">
            <a:avLst/>
          </a:prstGeom>
        </p:spPr>
        <p:txBody>
          <a:bodyPr wrap="square" rtlCol="0">
            <a:spAutoFit/>
          </a:bodyPr>
          <a:lstStyle/>
          <a:p>
            <a:pPr marL="0" indent="0" algn="ctr">
              <a:lnSpc>
                <a:spcPct val="100000"/>
              </a:lnSpc>
              <a:spcBef>
                <a:spcPts val="0"/>
              </a:spcBef>
              <a:buFontTx/>
              <a:buNone/>
            </a:pPr>
            <a:r>
              <a:rPr lang="en-US" sz="3200" b="1" dirty="0">
                <a:latin typeface="Posterama" panose="020B0504020200020000" pitchFamily="34" charset="0"/>
                <a:ea typeface="微软雅黑"/>
                <a:cs typeface="Posterama" panose="020B0504020200020000" pitchFamily="34" charset="0"/>
              </a:rPr>
              <a:t>System Structure</a:t>
            </a:r>
          </a:p>
        </p:txBody>
      </p:sp>
      <p:sp>
        <p:nvSpPr>
          <p:cNvPr id="20" name="Title 4">
            <a:extLst>
              <a:ext uri="{FF2B5EF4-FFF2-40B4-BE49-F238E27FC236}">
                <a16:creationId xmlns:a16="http://schemas.microsoft.com/office/drawing/2014/main" id="{D7AF2A60-106D-BC04-4038-9AFC7AA37AA3}"/>
              </a:ext>
            </a:extLst>
          </p:cNvPr>
          <p:cNvSpPr>
            <a:spLocks noGrp="1"/>
          </p:cNvSpPr>
          <p:nvPr>
            <p:ph type="title"/>
          </p:nvPr>
        </p:nvSpPr>
        <p:spPr>
          <a:xfrm>
            <a:off x="250825" y="0"/>
            <a:ext cx="10455275" cy="971550"/>
          </a:xfrm>
        </p:spPr>
        <p:txBody>
          <a:bodyPr/>
          <a:lstStyle/>
          <a:p>
            <a:r>
              <a:rPr lang="en-US" sz="3600" dirty="0"/>
              <a:t>Results &amp; Demo</a:t>
            </a:r>
          </a:p>
        </p:txBody>
      </p:sp>
      <p:pic>
        <p:nvPicPr>
          <p:cNvPr id="3" name="Picture 2">
            <a:extLst>
              <a:ext uri="{FF2B5EF4-FFF2-40B4-BE49-F238E27FC236}">
                <a16:creationId xmlns:a16="http://schemas.microsoft.com/office/drawing/2014/main" id="{26EE390C-DF8B-C504-9221-CDB9CD1623B5}"/>
              </a:ext>
            </a:extLst>
          </p:cNvPr>
          <p:cNvPicPr>
            <a:picLocks noChangeAspect="1"/>
          </p:cNvPicPr>
          <p:nvPr/>
        </p:nvPicPr>
        <p:blipFill>
          <a:blip r:embed="rId11"/>
          <a:stretch>
            <a:fillRect/>
          </a:stretch>
        </p:blipFill>
        <p:spPr>
          <a:xfrm>
            <a:off x="916837" y="1338140"/>
            <a:ext cx="10358325" cy="418171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97C540BD-CBB8-0BF1-0D69-67BCAC00D2F1}"/>
              </a:ext>
            </a:extLst>
          </p:cNvPr>
          <p:cNvSpPr txBox="1"/>
          <p:nvPr/>
        </p:nvSpPr>
        <p:spPr>
          <a:xfrm>
            <a:off x="3564372" y="5771614"/>
            <a:ext cx="7501655" cy="584775"/>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Client 1 on separate terminal</a:t>
            </a:r>
          </a:p>
          <a:p>
            <a:pPr>
              <a:lnSpc>
                <a:spcPct val="100000"/>
              </a:lnSpc>
              <a:spcBef>
                <a:spcPts val="0"/>
              </a:spcBef>
            </a:pPr>
            <a:endParaRPr lang="en-US" sz="1600" b="1" dirty="0">
              <a:solidFill>
                <a:schemeClr val="accent6"/>
              </a:solidFill>
              <a:latin typeface="+mj-lt"/>
              <a:ea typeface="+mj-ea"/>
              <a:cs typeface="+mj-cs"/>
            </a:endParaRPr>
          </a:p>
        </p:txBody>
      </p:sp>
    </p:spTree>
    <p:extLst>
      <p:ext uri="{BB962C8B-B14F-4D97-AF65-F5344CB8AC3E}">
        <p14:creationId xmlns:p14="http://schemas.microsoft.com/office/powerpoint/2010/main" val="365229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9333F-8A7D-B93C-F1C8-D4790B4AC410}"/>
            </a:ext>
          </a:extLst>
        </p:cNvPr>
        <p:cNvGrpSpPr/>
        <p:nvPr/>
      </p:nvGrpSpPr>
      <p:grpSpPr>
        <a:xfrm>
          <a:off x="0" y="0"/>
          <a:ext cx="0" cy="0"/>
          <a:chOff x="0" y="0"/>
          <a:chExt cx="0" cy="0"/>
        </a:xfrm>
      </p:grpSpPr>
      <p:pic>
        <p:nvPicPr>
          <p:cNvPr id="12" name="Picture Placeholder 7">
            <a:extLst>
              <a:ext uri="{FF2B5EF4-FFF2-40B4-BE49-F238E27FC236}">
                <a16:creationId xmlns:a16="http://schemas.microsoft.com/office/drawing/2014/main" id="{A10A2D96-0570-9C47-90DE-52FA6D38B8F8}"/>
              </a:ext>
            </a:extLst>
          </p:cNvPr>
          <p:cNvPicPr>
            <a:picLocks noChangeAspect="1"/>
          </p:cNvPicPr>
          <p:nvPr/>
        </p:nvPicPr>
        <p:blipFill>
          <a:blip r:embed="rId3">
            <a:grayscl/>
          </a:blip>
          <a:srcRect l="9502" r="9502"/>
          <a:stretch/>
        </p:blipFill>
        <p:spPr>
          <a:xfrm>
            <a:off x="7315200" y="8035655"/>
            <a:ext cx="3524250" cy="2444480"/>
          </a:xfrm>
          <a:prstGeom prst="roundRect">
            <a:avLst/>
          </a:prstGeom>
          <a:noFill/>
        </p:spPr>
      </p:pic>
      <p:pic>
        <p:nvPicPr>
          <p:cNvPr id="6" name="Picture 5">
            <a:extLst>
              <a:ext uri="{FF2B5EF4-FFF2-40B4-BE49-F238E27FC236}">
                <a16:creationId xmlns:a16="http://schemas.microsoft.com/office/drawing/2014/main" id="{33F3E394-4256-9B47-9F04-1DD12EC1C7B5}"/>
              </a:ext>
            </a:extLst>
          </p:cNvPr>
          <p:cNvPicPr>
            <a:picLocks noChangeAspect="1"/>
          </p:cNvPicPr>
          <p:nvPr/>
        </p:nvPicPr>
        <p:blipFill>
          <a:blip r:embed="rId4"/>
          <a:srcRect t="27549" b="27549"/>
          <a:stretch/>
        </p:blipFill>
        <p:spPr>
          <a:xfrm rot="14909823">
            <a:off x="11928453" y="-729514"/>
            <a:ext cx="2248214" cy="1009511"/>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7" name="Picture 6">
            <a:extLst>
              <a:ext uri="{FF2B5EF4-FFF2-40B4-BE49-F238E27FC236}">
                <a16:creationId xmlns:a16="http://schemas.microsoft.com/office/drawing/2014/main" id="{D6616FFB-A23D-0A56-C846-EAD8E639B358}"/>
              </a:ext>
            </a:extLst>
          </p:cNvPr>
          <p:cNvPicPr>
            <a:picLocks noChangeAspect="1"/>
          </p:cNvPicPr>
          <p:nvPr/>
        </p:nvPicPr>
        <p:blipFill>
          <a:blip r:embed="rId5"/>
          <a:srcRect t="30436" b="30436"/>
          <a:stretch/>
        </p:blipFill>
        <p:spPr>
          <a:xfrm rot="12419938">
            <a:off x="13086272" y="983357"/>
            <a:ext cx="2216594" cy="86730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9" name="Picture 8">
            <a:extLst>
              <a:ext uri="{FF2B5EF4-FFF2-40B4-BE49-F238E27FC236}">
                <a16:creationId xmlns:a16="http://schemas.microsoft.com/office/drawing/2014/main" id="{C3488F9F-D363-0F63-386F-0358A449633B}"/>
              </a:ext>
            </a:extLst>
          </p:cNvPr>
          <p:cNvPicPr>
            <a:picLocks noChangeAspect="1"/>
          </p:cNvPicPr>
          <p:nvPr/>
        </p:nvPicPr>
        <p:blipFill>
          <a:blip r:embed="rId6"/>
          <a:srcRect t="26733" b="26733"/>
          <a:stretch/>
        </p:blipFill>
        <p:spPr>
          <a:xfrm rot="20655673">
            <a:off x="15056450" y="843848"/>
            <a:ext cx="2193926" cy="1020914"/>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0" name="Picture 9">
            <a:extLst>
              <a:ext uri="{FF2B5EF4-FFF2-40B4-BE49-F238E27FC236}">
                <a16:creationId xmlns:a16="http://schemas.microsoft.com/office/drawing/2014/main" id="{060E8F65-8963-FB83-EB48-E09A6B4CEC19}"/>
              </a:ext>
            </a:extLst>
          </p:cNvPr>
          <p:cNvPicPr>
            <a:picLocks noChangeAspect="1"/>
          </p:cNvPicPr>
          <p:nvPr/>
        </p:nvPicPr>
        <p:blipFill>
          <a:blip r:embed="rId7"/>
          <a:srcRect t="31183" b="31183"/>
          <a:stretch/>
        </p:blipFill>
        <p:spPr>
          <a:xfrm rot="16996371">
            <a:off x="16261568" y="-550244"/>
            <a:ext cx="2283994" cy="859574"/>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3" name="Picture 12">
            <a:extLst>
              <a:ext uri="{FF2B5EF4-FFF2-40B4-BE49-F238E27FC236}">
                <a16:creationId xmlns:a16="http://schemas.microsoft.com/office/drawing/2014/main" id="{B433E9A1-805A-4A19-7F8B-B13FE7D02471}"/>
              </a:ext>
            </a:extLst>
          </p:cNvPr>
          <p:cNvPicPr>
            <a:picLocks noChangeAspect="1"/>
          </p:cNvPicPr>
          <p:nvPr/>
        </p:nvPicPr>
        <p:blipFill>
          <a:blip r:embed="rId8"/>
          <a:srcRect l="3677" r="3677"/>
          <a:stretch/>
        </p:blipFill>
        <p:spPr>
          <a:xfrm rot="16996371">
            <a:off x="16182235" y="-2972704"/>
            <a:ext cx="1727739" cy="1864891"/>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5" name="Picture 14">
            <a:extLst>
              <a:ext uri="{FF2B5EF4-FFF2-40B4-BE49-F238E27FC236}">
                <a16:creationId xmlns:a16="http://schemas.microsoft.com/office/drawing/2014/main" id="{0407AB67-58D6-12D9-CA34-4296B41D9145}"/>
              </a:ext>
            </a:extLst>
          </p:cNvPr>
          <p:cNvPicPr>
            <a:picLocks noChangeAspect="1"/>
          </p:cNvPicPr>
          <p:nvPr/>
        </p:nvPicPr>
        <p:blipFill>
          <a:blip r:embed="rId9"/>
          <a:srcRect l="14574" t="3227" r="29308" b="-3227"/>
          <a:stretch/>
        </p:blipFill>
        <p:spPr>
          <a:xfrm rot="16996371">
            <a:off x="14815301" y="-3872751"/>
            <a:ext cx="1088412" cy="1939529"/>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6" name="Picture 15">
            <a:extLst>
              <a:ext uri="{FF2B5EF4-FFF2-40B4-BE49-F238E27FC236}">
                <a16:creationId xmlns:a16="http://schemas.microsoft.com/office/drawing/2014/main" id="{9811FDCD-DDD7-22FF-C275-D932DFCEE28B}"/>
              </a:ext>
            </a:extLst>
          </p:cNvPr>
          <p:cNvPicPr>
            <a:picLocks noChangeAspect="1"/>
          </p:cNvPicPr>
          <p:nvPr/>
        </p:nvPicPr>
        <p:blipFill>
          <a:blip r:embed="rId10"/>
          <a:srcRect t="26072" b="26072"/>
          <a:stretch/>
        </p:blipFill>
        <p:spPr>
          <a:xfrm rot="19360700">
            <a:off x="12397316" y="-2613708"/>
            <a:ext cx="2228612" cy="106650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7" name="TextBox 16">
            <a:extLst>
              <a:ext uri="{FF2B5EF4-FFF2-40B4-BE49-F238E27FC236}">
                <a16:creationId xmlns:a16="http://schemas.microsoft.com/office/drawing/2014/main" id="{3A26E537-A351-E37A-E2BF-F3828E8F4B19}"/>
              </a:ext>
            </a:extLst>
          </p:cNvPr>
          <p:cNvSpPr txBox="1"/>
          <p:nvPr/>
        </p:nvSpPr>
        <p:spPr>
          <a:xfrm rot="16996371">
            <a:off x="11402844" y="-1152463"/>
            <a:ext cx="7566735" cy="584775"/>
          </a:xfrm>
          <a:prstGeom prst="rect">
            <a:avLst/>
          </a:prstGeom>
        </p:spPr>
        <p:txBody>
          <a:bodyPr wrap="square" rtlCol="0">
            <a:spAutoFit/>
          </a:bodyPr>
          <a:lstStyle/>
          <a:p>
            <a:pPr marL="0" indent="0" algn="ctr">
              <a:lnSpc>
                <a:spcPct val="100000"/>
              </a:lnSpc>
              <a:spcBef>
                <a:spcPts val="0"/>
              </a:spcBef>
              <a:buFontTx/>
              <a:buNone/>
            </a:pPr>
            <a:r>
              <a:rPr lang="en-US" sz="3200" b="1" dirty="0">
                <a:latin typeface="Posterama" panose="020B0504020200020000" pitchFamily="34" charset="0"/>
                <a:ea typeface="微软雅黑"/>
                <a:cs typeface="Posterama" panose="020B0504020200020000" pitchFamily="34" charset="0"/>
              </a:rPr>
              <a:t>System Structure</a:t>
            </a:r>
          </a:p>
        </p:txBody>
      </p:sp>
      <p:sp>
        <p:nvSpPr>
          <p:cNvPr id="20" name="Title 4">
            <a:extLst>
              <a:ext uri="{FF2B5EF4-FFF2-40B4-BE49-F238E27FC236}">
                <a16:creationId xmlns:a16="http://schemas.microsoft.com/office/drawing/2014/main" id="{BAD8C04C-DD6D-3301-36DE-9039C90C1D3E}"/>
              </a:ext>
            </a:extLst>
          </p:cNvPr>
          <p:cNvSpPr>
            <a:spLocks noGrp="1"/>
          </p:cNvSpPr>
          <p:nvPr>
            <p:ph type="title"/>
          </p:nvPr>
        </p:nvSpPr>
        <p:spPr>
          <a:xfrm>
            <a:off x="250825" y="0"/>
            <a:ext cx="10455275" cy="971550"/>
          </a:xfrm>
        </p:spPr>
        <p:txBody>
          <a:bodyPr/>
          <a:lstStyle/>
          <a:p>
            <a:r>
              <a:rPr lang="en-US" sz="3600" dirty="0"/>
              <a:t>Results &amp; Demo</a:t>
            </a:r>
          </a:p>
        </p:txBody>
      </p:sp>
      <p:pic>
        <p:nvPicPr>
          <p:cNvPr id="4" name="Picture 3">
            <a:extLst>
              <a:ext uri="{FF2B5EF4-FFF2-40B4-BE49-F238E27FC236}">
                <a16:creationId xmlns:a16="http://schemas.microsoft.com/office/drawing/2014/main" id="{6E8B4529-7426-BD49-7D3E-DA55AAF69163}"/>
              </a:ext>
            </a:extLst>
          </p:cNvPr>
          <p:cNvPicPr>
            <a:picLocks noChangeAspect="1"/>
          </p:cNvPicPr>
          <p:nvPr/>
        </p:nvPicPr>
        <p:blipFill>
          <a:blip r:embed="rId11"/>
          <a:stretch>
            <a:fillRect/>
          </a:stretch>
        </p:blipFill>
        <p:spPr>
          <a:xfrm>
            <a:off x="676275" y="1196241"/>
            <a:ext cx="10839450" cy="42003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B876C60B-0AFD-1C3E-5569-F5E683587755}"/>
              </a:ext>
            </a:extLst>
          </p:cNvPr>
          <p:cNvSpPr txBox="1"/>
          <p:nvPr/>
        </p:nvSpPr>
        <p:spPr>
          <a:xfrm>
            <a:off x="3564372" y="5771614"/>
            <a:ext cx="7501655" cy="584775"/>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Client 2 on separate terminal</a:t>
            </a:r>
          </a:p>
          <a:p>
            <a:pPr>
              <a:lnSpc>
                <a:spcPct val="100000"/>
              </a:lnSpc>
              <a:spcBef>
                <a:spcPts val="0"/>
              </a:spcBef>
            </a:pPr>
            <a:endParaRPr lang="en-US" sz="1600" b="1" dirty="0">
              <a:solidFill>
                <a:schemeClr val="accent6"/>
              </a:solidFill>
              <a:latin typeface="+mj-lt"/>
              <a:ea typeface="+mj-ea"/>
              <a:cs typeface="+mj-cs"/>
            </a:endParaRPr>
          </a:p>
        </p:txBody>
      </p:sp>
    </p:spTree>
    <p:extLst>
      <p:ext uri="{BB962C8B-B14F-4D97-AF65-F5344CB8AC3E}">
        <p14:creationId xmlns:p14="http://schemas.microsoft.com/office/powerpoint/2010/main" val="205579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11A74-0873-26E6-A97F-6C3E19F809DD}"/>
            </a:ext>
          </a:extLst>
        </p:cNvPr>
        <p:cNvGrpSpPr/>
        <p:nvPr/>
      </p:nvGrpSpPr>
      <p:grpSpPr>
        <a:xfrm>
          <a:off x="0" y="0"/>
          <a:ext cx="0" cy="0"/>
          <a:chOff x="0" y="0"/>
          <a:chExt cx="0" cy="0"/>
        </a:xfrm>
      </p:grpSpPr>
      <p:pic>
        <p:nvPicPr>
          <p:cNvPr id="12" name="Picture Placeholder 7">
            <a:extLst>
              <a:ext uri="{FF2B5EF4-FFF2-40B4-BE49-F238E27FC236}">
                <a16:creationId xmlns:a16="http://schemas.microsoft.com/office/drawing/2014/main" id="{26D70586-F46E-E94F-764D-4824637C9362}"/>
              </a:ext>
            </a:extLst>
          </p:cNvPr>
          <p:cNvPicPr>
            <a:picLocks noChangeAspect="1"/>
          </p:cNvPicPr>
          <p:nvPr/>
        </p:nvPicPr>
        <p:blipFill>
          <a:blip r:embed="rId3">
            <a:grayscl/>
          </a:blip>
          <a:srcRect l="9502" r="9502"/>
          <a:stretch/>
        </p:blipFill>
        <p:spPr>
          <a:xfrm>
            <a:off x="7315200" y="8035655"/>
            <a:ext cx="3524250" cy="2444480"/>
          </a:xfrm>
          <a:prstGeom prst="roundRect">
            <a:avLst/>
          </a:prstGeom>
          <a:noFill/>
        </p:spPr>
      </p:pic>
      <p:pic>
        <p:nvPicPr>
          <p:cNvPr id="6" name="Picture 5">
            <a:extLst>
              <a:ext uri="{FF2B5EF4-FFF2-40B4-BE49-F238E27FC236}">
                <a16:creationId xmlns:a16="http://schemas.microsoft.com/office/drawing/2014/main" id="{9509018C-7804-8028-6124-756187142FA1}"/>
              </a:ext>
            </a:extLst>
          </p:cNvPr>
          <p:cNvPicPr>
            <a:picLocks noChangeAspect="1"/>
          </p:cNvPicPr>
          <p:nvPr/>
        </p:nvPicPr>
        <p:blipFill>
          <a:blip r:embed="rId4"/>
          <a:srcRect t="27549" b="27549"/>
          <a:stretch/>
        </p:blipFill>
        <p:spPr>
          <a:xfrm rot="14909823">
            <a:off x="11928453" y="-729514"/>
            <a:ext cx="2248214" cy="1009511"/>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7" name="Picture 6">
            <a:extLst>
              <a:ext uri="{FF2B5EF4-FFF2-40B4-BE49-F238E27FC236}">
                <a16:creationId xmlns:a16="http://schemas.microsoft.com/office/drawing/2014/main" id="{9B5C113D-C48C-57EA-94AC-8205331E1794}"/>
              </a:ext>
            </a:extLst>
          </p:cNvPr>
          <p:cNvPicPr>
            <a:picLocks noChangeAspect="1"/>
          </p:cNvPicPr>
          <p:nvPr/>
        </p:nvPicPr>
        <p:blipFill>
          <a:blip r:embed="rId5"/>
          <a:srcRect t="30436" b="30436"/>
          <a:stretch/>
        </p:blipFill>
        <p:spPr>
          <a:xfrm rot="12419938">
            <a:off x="13086272" y="983357"/>
            <a:ext cx="2216594" cy="86730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9" name="Picture 8">
            <a:extLst>
              <a:ext uri="{FF2B5EF4-FFF2-40B4-BE49-F238E27FC236}">
                <a16:creationId xmlns:a16="http://schemas.microsoft.com/office/drawing/2014/main" id="{ECAFB195-73E2-CBBF-5531-6A4DEB4661F0}"/>
              </a:ext>
            </a:extLst>
          </p:cNvPr>
          <p:cNvPicPr>
            <a:picLocks noChangeAspect="1"/>
          </p:cNvPicPr>
          <p:nvPr/>
        </p:nvPicPr>
        <p:blipFill>
          <a:blip r:embed="rId6"/>
          <a:srcRect t="26733" b="26733"/>
          <a:stretch/>
        </p:blipFill>
        <p:spPr>
          <a:xfrm rot="20655673">
            <a:off x="15056450" y="843848"/>
            <a:ext cx="2193926" cy="1020914"/>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0" name="Picture 9">
            <a:extLst>
              <a:ext uri="{FF2B5EF4-FFF2-40B4-BE49-F238E27FC236}">
                <a16:creationId xmlns:a16="http://schemas.microsoft.com/office/drawing/2014/main" id="{53882D1F-61DC-3C9C-6B55-1DBC6838B78E}"/>
              </a:ext>
            </a:extLst>
          </p:cNvPr>
          <p:cNvPicPr>
            <a:picLocks noChangeAspect="1"/>
          </p:cNvPicPr>
          <p:nvPr/>
        </p:nvPicPr>
        <p:blipFill>
          <a:blip r:embed="rId7"/>
          <a:srcRect t="31183" b="31183"/>
          <a:stretch/>
        </p:blipFill>
        <p:spPr>
          <a:xfrm rot="16996371">
            <a:off x="16261568" y="-550244"/>
            <a:ext cx="2283994" cy="859574"/>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3" name="Picture 12">
            <a:extLst>
              <a:ext uri="{FF2B5EF4-FFF2-40B4-BE49-F238E27FC236}">
                <a16:creationId xmlns:a16="http://schemas.microsoft.com/office/drawing/2014/main" id="{D03CEF5D-0316-4028-8AC4-E80A4B1177D9}"/>
              </a:ext>
            </a:extLst>
          </p:cNvPr>
          <p:cNvPicPr>
            <a:picLocks noChangeAspect="1"/>
          </p:cNvPicPr>
          <p:nvPr/>
        </p:nvPicPr>
        <p:blipFill>
          <a:blip r:embed="rId8"/>
          <a:srcRect l="3677" r="3677"/>
          <a:stretch/>
        </p:blipFill>
        <p:spPr>
          <a:xfrm rot="16996371">
            <a:off x="16182235" y="-2972704"/>
            <a:ext cx="1727739" cy="1864891"/>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5" name="Picture 14">
            <a:extLst>
              <a:ext uri="{FF2B5EF4-FFF2-40B4-BE49-F238E27FC236}">
                <a16:creationId xmlns:a16="http://schemas.microsoft.com/office/drawing/2014/main" id="{4BCCC571-78D5-6CC3-B35F-CF66E29582F1}"/>
              </a:ext>
            </a:extLst>
          </p:cNvPr>
          <p:cNvPicPr>
            <a:picLocks noChangeAspect="1"/>
          </p:cNvPicPr>
          <p:nvPr/>
        </p:nvPicPr>
        <p:blipFill>
          <a:blip r:embed="rId9"/>
          <a:srcRect l="14574" t="3227" r="29308" b="-3227"/>
          <a:stretch/>
        </p:blipFill>
        <p:spPr>
          <a:xfrm rot="16996371">
            <a:off x="14815301" y="-3872751"/>
            <a:ext cx="1088412" cy="1939529"/>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6" name="Picture 15">
            <a:extLst>
              <a:ext uri="{FF2B5EF4-FFF2-40B4-BE49-F238E27FC236}">
                <a16:creationId xmlns:a16="http://schemas.microsoft.com/office/drawing/2014/main" id="{D05E481F-19C5-4A9B-64FE-C185ECAF6590}"/>
              </a:ext>
            </a:extLst>
          </p:cNvPr>
          <p:cNvPicPr>
            <a:picLocks noChangeAspect="1"/>
          </p:cNvPicPr>
          <p:nvPr/>
        </p:nvPicPr>
        <p:blipFill>
          <a:blip r:embed="rId10"/>
          <a:srcRect t="26072" b="26072"/>
          <a:stretch/>
        </p:blipFill>
        <p:spPr>
          <a:xfrm rot="19360700">
            <a:off x="12397316" y="-2613708"/>
            <a:ext cx="2228612" cy="106650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7" name="TextBox 16">
            <a:extLst>
              <a:ext uri="{FF2B5EF4-FFF2-40B4-BE49-F238E27FC236}">
                <a16:creationId xmlns:a16="http://schemas.microsoft.com/office/drawing/2014/main" id="{2B1C7993-0494-5CD0-AC70-F74AF187F8BA}"/>
              </a:ext>
            </a:extLst>
          </p:cNvPr>
          <p:cNvSpPr txBox="1"/>
          <p:nvPr/>
        </p:nvSpPr>
        <p:spPr>
          <a:xfrm rot="16996371">
            <a:off x="11402844" y="-1152463"/>
            <a:ext cx="7566735" cy="584775"/>
          </a:xfrm>
          <a:prstGeom prst="rect">
            <a:avLst/>
          </a:prstGeom>
        </p:spPr>
        <p:txBody>
          <a:bodyPr wrap="square" rtlCol="0">
            <a:spAutoFit/>
          </a:bodyPr>
          <a:lstStyle/>
          <a:p>
            <a:pPr marL="0" indent="0" algn="ctr">
              <a:lnSpc>
                <a:spcPct val="100000"/>
              </a:lnSpc>
              <a:spcBef>
                <a:spcPts val="0"/>
              </a:spcBef>
              <a:buFontTx/>
              <a:buNone/>
            </a:pPr>
            <a:r>
              <a:rPr lang="en-US" sz="3200" b="1" dirty="0">
                <a:latin typeface="Posterama" panose="020B0504020200020000" pitchFamily="34" charset="0"/>
                <a:ea typeface="微软雅黑"/>
                <a:cs typeface="Posterama" panose="020B0504020200020000" pitchFamily="34" charset="0"/>
              </a:rPr>
              <a:t>System Structure</a:t>
            </a:r>
          </a:p>
        </p:txBody>
      </p:sp>
      <p:sp>
        <p:nvSpPr>
          <p:cNvPr id="20" name="Title 4">
            <a:extLst>
              <a:ext uri="{FF2B5EF4-FFF2-40B4-BE49-F238E27FC236}">
                <a16:creationId xmlns:a16="http://schemas.microsoft.com/office/drawing/2014/main" id="{F6DA330A-9E54-759A-ED95-4571A9EE50AC}"/>
              </a:ext>
            </a:extLst>
          </p:cNvPr>
          <p:cNvSpPr>
            <a:spLocks noGrp="1"/>
          </p:cNvSpPr>
          <p:nvPr>
            <p:ph type="title"/>
          </p:nvPr>
        </p:nvSpPr>
        <p:spPr>
          <a:xfrm>
            <a:off x="250825" y="0"/>
            <a:ext cx="10455275" cy="971550"/>
          </a:xfrm>
        </p:spPr>
        <p:txBody>
          <a:bodyPr/>
          <a:lstStyle/>
          <a:p>
            <a:r>
              <a:rPr lang="en-US" sz="3600" dirty="0"/>
              <a:t>Results &amp; Demo</a:t>
            </a:r>
          </a:p>
        </p:txBody>
      </p:sp>
      <p:pic>
        <p:nvPicPr>
          <p:cNvPr id="3" name="Picture 2">
            <a:extLst>
              <a:ext uri="{FF2B5EF4-FFF2-40B4-BE49-F238E27FC236}">
                <a16:creationId xmlns:a16="http://schemas.microsoft.com/office/drawing/2014/main" id="{D0B5B044-B570-D823-57C3-0D3D0313F29D}"/>
              </a:ext>
            </a:extLst>
          </p:cNvPr>
          <p:cNvPicPr>
            <a:picLocks noChangeAspect="1"/>
          </p:cNvPicPr>
          <p:nvPr/>
        </p:nvPicPr>
        <p:blipFill>
          <a:blip r:embed="rId11"/>
          <a:stretch>
            <a:fillRect/>
          </a:stretch>
        </p:blipFill>
        <p:spPr>
          <a:xfrm>
            <a:off x="328474" y="1833024"/>
            <a:ext cx="11197622" cy="290765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5BCC2EDB-0D9B-37F7-683F-EE28530FAF0C}"/>
              </a:ext>
            </a:extLst>
          </p:cNvPr>
          <p:cNvSpPr txBox="1"/>
          <p:nvPr/>
        </p:nvSpPr>
        <p:spPr>
          <a:xfrm>
            <a:off x="3564372" y="5771614"/>
            <a:ext cx="7501655" cy="584775"/>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Client 3 on separate terminal</a:t>
            </a:r>
          </a:p>
          <a:p>
            <a:pPr>
              <a:lnSpc>
                <a:spcPct val="100000"/>
              </a:lnSpc>
              <a:spcBef>
                <a:spcPts val="0"/>
              </a:spcBef>
            </a:pPr>
            <a:endParaRPr lang="en-US" sz="1600" b="1" dirty="0">
              <a:solidFill>
                <a:schemeClr val="accent6"/>
              </a:solidFill>
              <a:latin typeface="+mj-lt"/>
              <a:ea typeface="+mj-ea"/>
              <a:cs typeface="+mj-cs"/>
            </a:endParaRPr>
          </a:p>
        </p:txBody>
      </p:sp>
    </p:spTree>
    <p:extLst>
      <p:ext uri="{BB962C8B-B14F-4D97-AF65-F5344CB8AC3E}">
        <p14:creationId xmlns:p14="http://schemas.microsoft.com/office/powerpoint/2010/main" val="3293334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AC2F4-F3E9-F4A8-61F4-336085F9ECE1}"/>
            </a:ext>
          </a:extLst>
        </p:cNvPr>
        <p:cNvGrpSpPr/>
        <p:nvPr/>
      </p:nvGrpSpPr>
      <p:grpSpPr>
        <a:xfrm>
          <a:off x="0" y="0"/>
          <a:ext cx="0" cy="0"/>
          <a:chOff x="0" y="0"/>
          <a:chExt cx="0" cy="0"/>
        </a:xfrm>
      </p:grpSpPr>
      <p:pic>
        <p:nvPicPr>
          <p:cNvPr id="12" name="Picture Placeholder 7">
            <a:extLst>
              <a:ext uri="{FF2B5EF4-FFF2-40B4-BE49-F238E27FC236}">
                <a16:creationId xmlns:a16="http://schemas.microsoft.com/office/drawing/2014/main" id="{AC2C532C-FB16-D40C-F57F-6B31B0C29CE8}"/>
              </a:ext>
            </a:extLst>
          </p:cNvPr>
          <p:cNvPicPr>
            <a:picLocks noChangeAspect="1"/>
          </p:cNvPicPr>
          <p:nvPr/>
        </p:nvPicPr>
        <p:blipFill>
          <a:blip r:embed="rId3">
            <a:grayscl/>
          </a:blip>
          <a:srcRect l="9502" r="9502"/>
          <a:stretch/>
        </p:blipFill>
        <p:spPr>
          <a:xfrm>
            <a:off x="7315200" y="8035655"/>
            <a:ext cx="3524250" cy="2444480"/>
          </a:xfrm>
          <a:prstGeom prst="roundRect">
            <a:avLst/>
          </a:prstGeom>
          <a:noFill/>
        </p:spPr>
      </p:pic>
      <p:pic>
        <p:nvPicPr>
          <p:cNvPr id="6" name="Picture 5">
            <a:extLst>
              <a:ext uri="{FF2B5EF4-FFF2-40B4-BE49-F238E27FC236}">
                <a16:creationId xmlns:a16="http://schemas.microsoft.com/office/drawing/2014/main" id="{744F3AA1-A867-BFFA-65D6-162D7342D0F5}"/>
              </a:ext>
            </a:extLst>
          </p:cNvPr>
          <p:cNvPicPr>
            <a:picLocks noChangeAspect="1"/>
          </p:cNvPicPr>
          <p:nvPr/>
        </p:nvPicPr>
        <p:blipFill>
          <a:blip r:embed="rId4"/>
          <a:srcRect t="27549" b="27549"/>
          <a:stretch/>
        </p:blipFill>
        <p:spPr>
          <a:xfrm rot="14909823">
            <a:off x="11928453" y="-729514"/>
            <a:ext cx="2248214" cy="1009511"/>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7" name="Picture 6">
            <a:extLst>
              <a:ext uri="{FF2B5EF4-FFF2-40B4-BE49-F238E27FC236}">
                <a16:creationId xmlns:a16="http://schemas.microsoft.com/office/drawing/2014/main" id="{973EB595-3F43-46C5-34D9-DC977166541C}"/>
              </a:ext>
            </a:extLst>
          </p:cNvPr>
          <p:cNvPicPr>
            <a:picLocks noChangeAspect="1"/>
          </p:cNvPicPr>
          <p:nvPr/>
        </p:nvPicPr>
        <p:blipFill>
          <a:blip r:embed="rId5"/>
          <a:srcRect t="30436" b="30436"/>
          <a:stretch/>
        </p:blipFill>
        <p:spPr>
          <a:xfrm rot="12419938">
            <a:off x="13086272" y="983357"/>
            <a:ext cx="2216594" cy="86730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9" name="Picture 8">
            <a:extLst>
              <a:ext uri="{FF2B5EF4-FFF2-40B4-BE49-F238E27FC236}">
                <a16:creationId xmlns:a16="http://schemas.microsoft.com/office/drawing/2014/main" id="{3FADDC09-B11C-B4A0-898C-02F040EB8FE9}"/>
              </a:ext>
            </a:extLst>
          </p:cNvPr>
          <p:cNvPicPr>
            <a:picLocks noChangeAspect="1"/>
          </p:cNvPicPr>
          <p:nvPr/>
        </p:nvPicPr>
        <p:blipFill>
          <a:blip r:embed="rId6"/>
          <a:srcRect t="26733" b="26733"/>
          <a:stretch/>
        </p:blipFill>
        <p:spPr>
          <a:xfrm rot="20655673">
            <a:off x="15056450" y="843848"/>
            <a:ext cx="2193926" cy="1020914"/>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0" name="Picture 9">
            <a:extLst>
              <a:ext uri="{FF2B5EF4-FFF2-40B4-BE49-F238E27FC236}">
                <a16:creationId xmlns:a16="http://schemas.microsoft.com/office/drawing/2014/main" id="{BE512DC3-E276-AEA2-FF76-7CC5D6FD9D94}"/>
              </a:ext>
            </a:extLst>
          </p:cNvPr>
          <p:cNvPicPr>
            <a:picLocks noChangeAspect="1"/>
          </p:cNvPicPr>
          <p:nvPr/>
        </p:nvPicPr>
        <p:blipFill>
          <a:blip r:embed="rId7"/>
          <a:srcRect t="31183" b="31183"/>
          <a:stretch/>
        </p:blipFill>
        <p:spPr>
          <a:xfrm rot="16996371">
            <a:off x="16261568" y="-550244"/>
            <a:ext cx="2283994" cy="859574"/>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3" name="Picture 12">
            <a:extLst>
              <a:ext uri="{FF2B5EF4-FFF2-40B4-BE49-F238E27FC236}">
                <a16:creationId xmlns:a16="http://schemas.microsoft.com/office/drawing/2014/main" id="{D119F49C-01F8-738E-70A5-E7E0CB244658}"/>
              </a:ext>
            </a:extLst>
          </p:cNvPr>
          <p:cNvPicPr>
            <a:picLocks noChangeAspect="1"/>
          </p:cNvPicPr>
          <p:nvPr/>
        </p:nvPicPr>
        <p:blipFill>
          <a:blip r:embed="rId8"/>
          <a:srcRect l="3677" r="3677"/>
          <a:stretch/>
        </p:blipFill>
        <p:spPr>
          <a:xfrm rot="16996371">
            <a:off x="16182235" y="-2972704"/>
            <a:ext cx="1727739" cy="1864891"/>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5" name="Picture 14">
            <a:extLst>
              <a:ext uri="{FF2B5EF4-FFF2-40B4-BE49-F238E27FC236}">
                <a16:creationId xmlns:a16="http://schemas.microsoft.com/office/drawing/2014/main" id="{7163A69D-B575-568E-A0C8-1F71A0E07FB0}"/>
              </a:ext>
            </a:extLst>
          </p:cNvPr>
          <p:cNvPicPr>
            <a:picLocks noChangeAspect="1"/>
          </p:cNvPicPr>
          <p:nvPr/>
        </p:nvPicPr>
        <p:blipFill>
          <a:blip r:embed="rId9"/>
          <a:srcRect l="14574" t="3227" r="29308" b="-3227"/>
          <a:stretch/>
        </p:blipFill>
        <p:spPr>
          <a:xfrm rot="16996371">
            <a:off x="14815301" y="-3872751"/>
            <a:ext cx="1088412" cy="1939529"/>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6" name="Picture 15">
            <a:extLst>
              <a:ext uri="{FF2B5EF4-FFF2-40B4-BE49-F238E27FC236}">
                <a16:creationId xmlns:a16="http://schemas.microsoft.com/office/drawing/2014/main" id="{8F138739-3992-5E4E-C2B0-35E6FC6D404D}"/>
              </a:ext>
            </a:extLst>
          </p:cNvPr>
          <p:cNvPicPr>
            <a:picLocks noChangeAspect="1"/>
          </p:cNvPicPr>
          <p:nvPr/>
        </p:nvPicPr>
        <p:blipFill>
          <a:blip r:embed="rId10"/>
          <a:srcRect t="26072" b="26072"/>
          <a:stretch/>
        </p:blipFill>
        <p:spPr>
          <a:xfrm rot="19360700">
            <a:off x="12397316" y="-2613708"/>
            <a:ext cx="2228612" cy="106650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7" name="TextBox 16">
            <a:extLst>
              <a:ext uri="{FF2B5EF4-FFF2-40B4-BE49-F238E27FC236}">
                <a16:creationId xmlns:a16="http://schemas.microsoft.com/office/drawing/2014/main" id="{6FFAE20F-6750-CDA5-B80F-821FC43112D1}"/>
              </a:ext>
            </a:extLst>
          </p:cNvPr>
          <p:cNvSpPr txBox="1"/>
          <p:nvPr/>
        </p:nvSpPr>
        <p:spPr>
          <a:xfrm rot="16996371">
            <a:off x="11402844" y="-1152463"/>
            <a:ext cx="7566735" cy="584775"/>
          </a:xfrm>
          <a:prstGeom prst="rect">
            <a:avLst/>
          </a:prstGeom>
        </p:spPr>
        <p:txBody>
          <a:bodyPr wrap="square" rtlCol="0">
            <a:spAutoFit/>
          </a:bodyPr>
          <a:lstStyle/>
          <a:p>
            <a:pPr marL="0" indent="0" algn="ctr">
              <a:lnSpc>
                <a:spcPct val="100000"/>
              </a:lnSpc>
              <a:spcBef>
                <a:spcPts val="0"/>
              </a:spcBef>
              <a:buFontTx/>
              <a:buNone/>
            </a:pPr>
            <a:r>
              <a:rPr lang="en-US" sz="3200" b="1" dirty="0">
                <a:latin typeface="Posterama" panose="020B0504020200020000" pitchFamily="34" charset="0"/>
                <a:ea typeface="微软雅黑"/>
                <a:cs typeface="Posterama" panose="020B0504020200020000" pitchFamily="34" charset="0"/>
              </a:rPr>
              <a:t>System Structure</a:t>
            </a:r>
          </a:p>
        </p:txBody>
      </p:sp>
      <p:sp>
        <p:nvSpPr>
          <p:cNvPr id="20" name="Title 4">
            <a:extLst>
              <a:ext uri="{FF2B5EF4-FFF2-40B4-BE49-F238E27FC236}">
                <a16:creationId xmlns:a16="http://schemas.microsoft.com/office/drawing/2014/main" id="{D9C68D50-0C84-6B65-DC55-CF873D07DD2B}"/>
              </a:ext>
            </a:extLst>
          </p:cNvPr>
          <p:cNvSpPr>
            <a:spLocks noGrp="1"/>
          </p:cNvSpPr>
          <p:nvPr>
            <p:ph type="title"/>
          </p:nvPr>
        </p:nvSpPr>
        <p:spPr>
          <a:xfrm>
            <a:off x="250825" y="0"/>
            <a:ext cx="10455275" cy="971550"/>
          </a:xfrm>
        </p:spPr>
        <p:txBody>
          <a:bodyPr/>
          <a:lstStyle/>
          <a:p>
            <a:r>
              <a:rPr lang="en-US" sz="3600" dirty="0"/>
              <a:t>Results &amp; Demo</a:t>
            </a:r>
          </a:p>
        </p:txBody>
      </p:sp>
      <p:pic>
        <p:nvPicPr>
          <p:cNvPr id="3" name="Picture 2">
            <a:extLst>
              <a:ext uri="{FF2B5EF4-FFF2-40B4-BE49-F238E27FC236}">
                <a16:creationId xmlns:a16="http://schemas.microsoft.com/office/drawing/2014/main" id="{FCB4DAB5-AB4E-59E2-6DD0-F5A761C51CC0}"/>
              </a:ext>
            </a:extLst>
          </p:cNvPr>
          <p:cNvPicPr>
            <a:picLocks noChangeAspect="1"/>
          </p:cNvPicPr>
          <p:nvPr/>
        </p:nvPicPr>
        <p:blipFill>
          <a:blip r:embed="rId11"/>
          <a:stretch>
            <a:fillRect/>
          </a:stretch>
        </p:blipFill>
        <p:spPr>
          <a:xfrm>
            <a:off x="1856783" y="1256997"/>
            <a:ext cx="8478433" cy="434400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D0A3E0D9-6178-5510-85D6-5A0054F8A636}"/>
              </a:ext>
            </a:extLst>
          </p:cNvPr>
          <p:cNvSpPr txBox="1"/>
          <p:nvPr/>
        </p:nvSpPr>
        <p:spPr>
          <a:xfrm>
            <a:off x="3564372" y="5771614"/>
            <a:ext cx="7501655" cy="584775"/>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Client 1: Creating room, broadcasting messages and sending file</a:t>
            </a:r>
          </a:p>
          <a:p>
            <a:pPr>
              <a:lnSpc>
                <a:spcPct val="100000"/>
              </a:lnSpc>
              <a:spcBef>
                <a:spcPts val="0"/>
              </a:spcBef>
            </a:pPr>
            <a:endParaRPr lang="en-US" sz="1600" b="1" dirty="0">
              <a:solidFill>
                <a:schemeClr val="accent6"/>
              </a:solidFill>
              <a:latin typeface="+mj-lt"/>
              <a:ea typeface="+mj-ea"/>
              <a:cs typeface="+mj-cs"/>
            </a:endParaRPr>
          </a:p>
        </p:txBody>
      </p:sp>
    </p:spTree>
    <p:extLst>
      <p:ext uri="{BB962C8B-B14F-4D97-AF65-F5344CB8AC3E}">
        <p14:creationId xmlns:p14="http://schemas.microsoft.com/office/powerpoint/2010/main" val="1883011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8365668" y="994929"/>
            <a:ext cx="1914694" cy="1089194"/>
          </a:xfrm>
        </p:spPr>
        <p:txBody>
          <a:bodyPr/>
          <a:lstStyle/>
          <a:p>
            <a:r>
              <a:rPr lang="en-US" sz="1800" dirty="0"/>
              <a:t>Improved</a:t>
            </a:r>
            <a:br>
              <a:rPr lang="en-US" sz="1800" dirty="0"/>
            </a:br>
            <a:r>
              <a:rPr lang="en-US" dirty="0"/>
              <a:t>Solution</a:t>
            </a:r>
            <a:endParaRPr lang="en-US" sz="1800"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9417622" y="2831848"/>
            <a:ext cx="1913128" cy="1075689"/>
          </a:xfrm>
        </p:spPr>
        <p:txBody>
          <a:bodyPr/>
          <a:lstStyle/>
          <a:p>
            <a:r>
              <a:rPr lang="en-US" sz="1800" dirty="0"/>
              <a:t>Results</a:t>
            </a:r>
          </a:p>
        </p:txBody>
      </p:sp>
      <p:sp>
        <p:nvSpPr>
          <p:cNvPr id="4" name="Freeform: Shape 11">
            <a:extLst>
              <a:ext uri="{FF2B5EF4-FFF2-40B4-BE49-F238E27FC236}">
                <a16:creationId xmlns:a16="http://schemas.microsoft.com/office/drawing/2014/main" id="{A0B18480-5A5C-49DD-6F84-515753EF005E}"/>
              </a:ext>
              <a:ext uri="{C183D7F6-B498-43B3-948B-1728B52AA6E4}">
                <adec:decorative xmlns:adec="http://schemas.microsoft.com/office/drawing/2017/decorative" val="1"/>
              </a:ext>
            </a:extLst>
          </p:cNvPr>
          <p:cNvSpPr/>
          <p:nvPr/>
        </p:nvSpPr>
        <p:spPr>
          <a:xfrm>
            <a:off x="4211903" y="533308"/>
            <a:ext cx="1913128" cy="21393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1" name="Text Placeholder 6">
            <a:extLst>
              <a:ext uri="{FF2B5EF4-FFF2-40B4-BE49-F238E27FC236}">
                <a16:creationId xmlns:a16="http://schemas.microsoft.com/office/drawing/2014/main" id="{B14C63B1-4B50-59DA-B36E-3BA349D7FF89}"/>
              </a:ext>
            </a:extLst>
          </p:cNvPr>
          <p:cNvSpPr>
            <a:spLocks noGrp="1"/>
          </p:cNvSpPr>
          <p:nvPr>
            <p:ph type="body" sz="quarter" idx="28"/>
          </p:nvPr>
        </p:nvSpPr>
        <p:spPr>
          <a:xfrm>
            <a:off x="4211903" y="1029396"/>
            <a:ext cx="1913128" cy="1054727"/>
          </a:xfrm>
        </p:spPr>
        <p:txBody>
          <a:bodyPr/>
          <a:lstStyle/>
          <a:p>
            <a:r>
              <a:rPr lang="en-US" dirty="0"/>
              <a:t>Abstract </a:t>
            </a:r>
          </a:p>
        </p:txBody>
      </p:sp>
      <p:sp>
        <p:nvSpPr>
          <p:cNvPr id="13" name="Text Placeholder 12">
            <a:extLst>
              <a:ext uri="{FF2B5EF4-FFF2-40B4-BE49-F238E27FC236}">
                <a16:creationId xmlns:a16="http://schemas.microsoft.com/office/drawing/2014/main" id="{72300CD9-9B56-0398-4E8A-D75997B8D3EB}"/>
              </a:ext>
            </a:extLst>
          </p:cNvPr>
          <p:cNvSpPr>
            <a:spLocks noGrp="1"/>
          </p:cNvSpPr>
          <p:nvPr>
            <p:ph type="body" sz="quarter" idx="29"/>
          </p:nvPr>
        </p:nvSpPr>
        <p:spPr>
          <a:xfrm>
            <a:off x="6297806" y="1029395"/>
            <a:ext cx="1904890" cy="1054728"/>
          </a:xfrm>
        </p:spPr>
        <p:txBody>
          <a:bodyPr/>
          <a:lstStyle/>
          <a:p>
            <a:r>
              <a:rPr lang="en-US" dirty="0"/>
              <a:t>Problem Statement</a:t>
            </a:r>
          </a:p>
        </p:txBody>
      </p:sp>
      <p:sp>
        <p:nvSpPr>
          <p:cNvPr id="23" name="Text Placeholder 22">
            <a:extLst>
              <a:ext uri="{FF2B5EF4-FFF2-40B4-BE49-F238E27FC236}">
                <a16:creationId xmlns:a16="http://schemas.microsoft.com/office/drawing/2014/main" id="{E2790479-22D5-37B6-69F3-90AD1163EA06}"/>
              </a:ext>
            </a:extLst>
          </p:cNvPr>
          <p:cNvSpPr>
            <a:spLocks noGrp="1"/>
          </p:cNvSpPr>
          <p:nvPr>
            <p:ph type="body" sz="quarter" idx="31"/>
          </p:nvPr>
        </p:nvSpPr>
        <p:spPr>
          <a:xfrm>
            <a:off x="7342950" y="2919831"/>
            <a:ext cx="1913128" cy="1107124"/>
          </a:xfrm>
        </p:spPr>
        <p:txBody>
          <a:bodyPr/>
          <a:lstStyle/>
          <a:p>
            <a:r>
              <a:rPr lang="en-US" sz="1800" dirty="0"/>
              <a:t>System Structure</a:t>
            </a:r>
            <a:br>
              <a:rPr lang="en-US" sz="1800" dirty="0"/>
            </a:br>
            <a:r>
              <a:rPr lang="en-US" sz="1800" dirty="0"/>
              <a:t>&amp;</a:t>
            </a:r>
            <a:br>
              <a:rPr lang="en-US" sz="1800" dirty="0"/>
            </a:br>
            <a:r>
              <a:rPr lang="en-US" sz="1800" dirty="0"/>
              <a:t>Implementation</a:t>
            </a:r>
          </a:p>
          <a:p>
            <a:endParaRPr lang="en-US" dirty="0"/>
          </a:p>
        </p:txBody>
      </p:sp>
      <p:sp>
        <p:nvSpPr>
          <p:cNvPr id="26" name="Text Placeholder 23">
            <a:extLst>
              <a:ext uri="{FF2B5EF4-FFF2-40B4-BE49-F238E27FC236}">
                <a16:creationId xmlns:a16="http://schemas.microsoft.com/office/drawing/2014/main" id="{BE51DBBD-4B0B-F40F-600F-5E074411BAE2}"/>
              </a:ext>
            </a:extLst>
          </p:cNvPr>
          <p:cNvSpPr txBox="1">
            <a:spLocks/>
          </p:cNvSpPr>
          <p:nvPr/>
        </p:nvSpPr>
        <p:spPr>
          <a:xfrm>
            <a:off x="8365668" y="4574656"/>
            <a:ext cx="1913128" cy="105472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Conclusion </a:t>
            </a:r>
            <a:br>
              <a:rPr lang="en-US" sz="1800" dirty="0"/>
            </a:br>
            <a:r>
              <a:rPr lang="en-US" sz="1800" dirty="0"/>
              <a:t>&amp;</a:t>
            </a:r>
            <a:br>
              <a:rPr lang="en-US" sz="1800" dirty="0"/>
            </a:br>
            <a:r>
              <a:rPr lang="en-US" sz="1800" dirty="0"/>
              <a:t>Future Work</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FA3C1-67C8-C76C-CCA1-C47EB370A24D}"/>
            </a:ext>
          </a:extLst>
        </p:cNvPr>
        <p:cNvGrpSpPr/>
        <p:nvPr/>
      </p:nvGrpSpPr>
      <p:grpSpPr>
        <a:xfrm>
          <a:off x="0" y="0"/>
          <a:ext cx="0" cy="0"/>
          <a:chOff x="0" y="0"/>
          <a:chExt cx="0" cy="0"/>
        </a:xfrm>
      </p:grpSpPr>
      <p:pic>
        <p:nvPicPr>
          <p:cNvPr id="12" name="Picture Placeholder 7">
            <a:extLst>
              <a:ext uri="{FF2B5EF4-FFF2-40B4-BE49-F238E27FC236}">
                <a16:creationId xmlns:a16="http://schemas.microsoft.com/office/drawing/2014/main" id="{45630CAA-ED06-48EB-ECFB-44C5BA3E0C86}"/>
              </a:ext>
            </a:extLst>
          </p:cNvPr>
          <p:cNvPicPr>
            <a:picLocks noChangeAspect="1"/>
          </p:cNvPicPr>
          <p:nvPr/>
        </p:nvPicPr>
        <p:blipFill>
          <a:blip r:embed="rId3">
            <a:grayscl/>
          </a:blip>
          <a:srcRect l="9502" r="9502"/>
          <a:stretch/>
        </p:blipFill>
        <p:spPr>
          <a:xfrm>
            <a:off x="7315200" y="8035655"/>
            <a:ext cx="3524250" cy="2444480"/>
          </a:xfrm>
          <a:prstGeom prst="roundRect">
            <a:avLst/>
          </a:prstGeom>
          <a:noFill/>
        </p:spPr>
      </p:pic>
      <p:pic>
        <p:nvPicPr>
          <p:cNvPr id="6" name="Picture 5">
            <a:extLst>
              <a:ext uri="{FF2B5EF4-FFF2-40B4-BE49-F238E27FC236}">
                <a16:creationId xmlns:a16="http://schemas.microsoft.com/office/drawing/2014/main" id="{1C493C82-C95C-A190-7769-B76BCDA3F4E7}"/>
              </a:ext>
            </a:extLst>
          </p:cNvPr>
          <p:cNvPicPr>
            <a:picLocks noChangeAspect="1"/>
          </p:cNvPicPr>
          <p:nvPr/>
        </p:nvPicPr>
        <p:blipFill>
          <a:blip r:embed="rId4"/>
          <a:srcRect t="27549" b="27549"/>
          <a:stretch/>
        </p:blipFill>
        <p:spPr>
          <a:xfrm rot="14909823">
            <a:off x="11928453" y="-729514"/>
            <a:ext cx="2248214" cy="1009511"/>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7" name="Picture 6">
            <a:extLst>
              <a:ext uri="{FF2B5EF4-FFF2-40B4-BE49-F238E27FC236}">
                <a16:creationId xmlns:a16="http://schemas.microsoft.com/office/drawing/2014/main" id="{0D0CF1D9-8BD8-AD9C-D692-15E6AF53FDAF}"/>
              </a:ext>
            </a:extLst>
          </p:cNvPr>
          <p:cNvPicPr>
            <a:picLocks noChangeAspect="1"/>
          </p:cNvPicPr>
          <p:nvPr/>
        </p:nvPicPr>
        <p:blipFill>
          <a:blip r:embed="rId5"/>
          <a:srcRect t="30436" b="30436"/>
          <a:stretch/>
        </p:blipFill>
        <p:spPr>
          <a:xfrm rot="12419938">
            <a:off x="13086272" y="983357"/>
            <a:ext cx="2216594" cy="86730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9" name="Picture 8">
            <a:extLst>
              <a:ext uri="{FF2B5EF4-FFF2-40B4-BE49-F238E27FC236}">
                <a16:creationId xmlns:a16="http://schemas.microsoft.com/office/drawing/2014/main" id="{3BB14A42-5D09-D5CA-6D96-481A093CBE97}"/>
              </a:ext>
            </a:extLst>
          </p:cNvPr>
          <p:cNvPicPr>
            <a:picLocks noChangeAspect="1"/>
          </p:cNvPicPr>
          <p:nvPr/>
        </p:nvPicPr>
        <p:blipFill>
          <a:blip r:embed="rId6"/>
          <a:srcRect t="26733" b="26733"/>
          <a:stretch/>
        </p:blipFill>
        <p:spPr>
          <a:xfrm rot="20655673">
            <a:off x="15056450" y="843848"/>
            <a:ext cx="2193926" cy="1020914"/>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0" name="Picture 9">
            <a:extLst>
              <a:ext uri="{FF2B5EF4-FFF2-40B4-BE49-F238E27FC236}">
                <a16:creationId xmlns:a16="http://schemas.microsoft.com/office/drawing/2014/main" id="{0EC356B8-D540-F71F-702A-007B82D4070C}"/>
              </a:ext>
            </a:extLst>
          </p:cNvPr>
          <p:cNvPicPr>
            <a:picLocks noChangeAspect="1"/>
          </p:cNvPicPr>
          <p:nvPr/>
        </p:nvPicPr>
        <p:blipFill>
          <a:blip r:embed="rId7"/>
          <a:srcRect t="31183" b="31183"/>
          <a:stretch/>
        </p:blipFill>
        <p:spPr>
          <a:xfrm rot="16996371">
            <a:off x="16261568" y="-550244"/>
            <a:ext cx="2283994" cy="859574"/>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3" name="Picture 12">
            <a:extLst>
              <a:ext uri="{FF2B5EF4-FFF2-40B4-BE49-F238E27FC236}">
                <a16:creationId xmlns:a16="http://schemas.microsoft.com/office/drawing/2014/main" id="{06366520-4A27-334B-4372-6CD856644854}"/>
              </a:ext>
            </a:extLst>
          </p:cNvPr>
          <p:cNvPicPr>
            <a:picLocks noChangeAspect="1"/>
          </p:cNvPicPr>
          <p:nvPr/>
        </p:nvPicPr>
        <p:blipFill>
          <a:blip r:embed="rId8"/>
          <a:srcRect l="3677" r="3677"/>
          <a:stretch/>
        </p:blipFill>
        <p:spPr>
          <a:xfrm rot="16996371">
            <a:off x="16182235" y="-2972704"/>
            <a:ext cx="1727739" cy="1864891"/>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5" name="Picture 14">
            <a:extLst>
              <a:ext uri="{FF2B5EF4-FFF2-40B4-BE49-F238E27FC236}">
                <a16:creationId xmlns:a16="http://schemas.microsoft.com/office/drawing/2014/main" id="{2C76C7D0-A5F7-47C6-8A76-AF5CC57C44B1}"/>
              </a:ext>
            </a:extLst>
          </p:cNvPr>
          <p:cNvPicPr>
            <a:picLocks noChangeAspect="1"/>
          </p:cNvPicPr>
          <p:nvPr/>
        </p:nvPicPr>
        <p:blipFill>
          <a:blip r:embed="rId9"/>
          <a:srcRect l="14574" t="3227" r="29308" b="-3227"/>
          <a:stretch/>
        </p:blipFill>
        <p:spPr>
          <a:xfrm rot="16996371">
            <a:off x="14815301" y="-3872751"/>
            <a:ext cx="1088412" cy="1939529"/>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6" name="Picture 15">
            <a:extLst>
              <a:ext uri="{FF2B5EF4-FFF2-40B4-BE49-F238E27FC236}">
                <a16:creationId xmlns:a16="http://schemas.microsoft.com/office/drawing/2014/main" id="{09B78DF0-F287-355D-11BD-EA195C8B758B}"/>
              </a:ext>
            </a:extLst>
          </p:cNvPr>
          <p:cNvPicPr>
            <a:picLocks noChangeAspect="1"/>
          </p:cNvPicPr>
          <p:nvPr/>
        </p:nvPicPr>
        <p:blipFill>
          <a:blip r:embed="rId10"/>
          <a:srcRect t="26072" b="26072"/>
          <a:stretch/>
        </p:blipFill>
        <p:spPr>
          <a:xfrm rot="19360700">
            <a:off x="12397316" y="-2613708"/>
            <a:ext cx="2228612" cy="106650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7" name="TextBox 16">
            <a:extLst>
              <a:ext uri="{FF2B5EF4-FFF2-40B4-BE49-F238E27FC236}">
                <a16:creationId xmlns:a16="http://schemas.microsoft.com/office/drawing/2014/main" id="{B33B672B-8E84-2A87-04C4-139F17415CF2}"/>
              </a:ext>
            </a:extLst>
          </p:cNvPr>
          <p:cNvSpPr txBox="1"/>
          <p:nvPr/>
        </p:nvSpPr>
        <p:spPr>
          <a:xfrm rot="16996371">
            <a:off x="11402844" y="-1152463"/>
            <a:ext cx="7566735" cy="584775"/>
          </a:xfrm>
          <a:prstGeom prst="rect">
            <a:avLst/>
          </a:prstGeom>
        </p:spPr>
        <p:txBody>
          <a:bodyPr wrap="square" rtlCol="0">
            <a:spAutoFit/>
          </a:bodyPr>
          <a:lstStyle/>
          <a:p>
            <a:pPr marL="0" indent="0" algn="ctr">
              <a:lnSpc>
                <a:spcPct val="100000"/>
              </a:lnSpc>
              <a:spcBef>
                <a:spcPts val="0"/>
              </a:spcBef>
              <a:buFontTx/>
              <a:buNone/>
            </a:pPr>
            <a:r>
              <a:rPr lang="en-US" sz="3200" b="1" dirty="0">
                <a:latin typeface="Posterama" panose="020B0504020200020000" pitchFamily="34" charset="0"/>
                <a:ea typeface="微软雅黑"/>
                <a:cs typeface="Posterama" panose="020B0504020200020000" pitchFamily="34" charset="0"/>
              </a:rPr>
              <a:t>System Structure</a:t>
            </a:r>
          </a:p>
        </p:txBody>
      </p:sp>
      <p:sp>
        <p:nvSpPr>
          <p:cNvPr id="20" name="Title 4">
            <a:extLst>
              <a:ext uri="{FF2B5EF4-FFF2-40B4-BE49-F238E27FC236}">
                <a16:creationId xmlns:a16="http://schemas.microsoft.com/office/drawing/2014/main" id="{CA196567-F0B7-5140-F9C0-BA10CB44DCA5}"/>
              </a:ext>
            </a:extLst>
          </p:cNvPr>
          <p:cNvSpPr>
            <a:spLocks noGrp="1"/>
          </p:cNvSpPr>
          <p:nvPr>
            <p:ph type="title"/>
          </p:nvPr>
        </p:nvSpPr>
        <p:spPr>
          <a:xfrm>
            <a:off x="250825" y="0"/>
            <a:ext cx="10455275" cy="971550"/>
          </a:xfrm>
        </p:spPr>
        <p:txBody>
          <a:bodyPr/>
          <a:lstStyle/>
          <a:p>
            <a:r>
              <a:rPr lang="en-US" sz="3600" dirty="0"/>
              <a:t>Results &amp; Demo</a:t>
            </a:r>
          </a:p>
        </p:txBody>
      </p:sp>
      <p:pic>
        <p:nvPicPr>
          <p:cNvPr id="4" name="Picture 3">
            <a:extLst>
              <a:ext uri="{FF2B5EF4-FFF2-40B4-BE49-F238E27FC236}">
                <a16:creationId xmlns:a16="http://schemas.microsoft.com/office/drawing/2014/main" id="{12DDEF18-863C-9327-9F4A-CACB1374FCB2}"/>
              </a:ext>
            </a:extLst>
          </p:cNvPr>
          <p:cNvPicPr>
            <a:picLocks noChangeAspect="1"/>
          </p:cNvPicPr>
          <p:nvPr/>
        </p:nvPicPr>
        <p:blipFill>
          <a:blip r:embed="rId11"/>
          <a:stretch>
            <a:fillRect/>
          </a:stretch>
        </p:blipFill>
        <p:spPr>
          <a:xfrm>
            <a:off x="2624779" y="1855434"/>
            <a:ext cx="7208619" cy="355161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02E3AB6D-EE2A-2AAF-7665-6E882A224400}"/>
              </a:ext>
            </a:extLst>
          </p:cNvPr>
          <p:cNvSpPr txBox="1"/>
          <p:nvPr/>
        </p:nvSpPr>
        <p:spPr>
          <a:xfrm>
            <a:off x="3564372" y="5771614"/>
            <a:ext cx="7501655" cy="338554"/>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Successfully received on client 2</a:t>
            </a:r>
          </a:p>
        </p:txBody>
      </p:sp>
    </p:spTree>
    <p:extLst>
      <p:ext uri="{BB962C8B-B14F-4D97-AF65-F5344CB8AC3E}">
        <p14:creationId xmlns:p14="http://schemas.microsoft.com/office/powerpoint/2010/main" val="1081491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08A14-B15F-114E-62AB-4E21AF5D9D54}"/>
            </a:ext>
          </a:extLst>
        </p:cNvPr>
        <p:cNvGrpSpPr/>
        <p:nvPr/>
      </p:nvGrpSpPr>
      <p:grpSpPr>
        <a:xfrm>
          <a:off x="0" y="0"/>
          <a:ext cx="0" cy="0"/>
          <a:chOff x="0" y="0"/>
          <a:chExt cx="0" cy="0"/>
        </a:xfrm>
      </p:grpSpPr>
      <p:pic>
        <p:nvPicPr>
          <p:cNvPr id="12" name="Picture Placeholder 7">
            <a:extLst>
              <a:ext uri="{FF2B5EF4-FFF2-40B4-BE49-F238E27FC236}">
                <a16:creationId xmlns:a16="http://schemas.microsoft.com/office/drawing/2014/main" id="{45A6448E-0C9D-F25F-F92E-38FFAE908681}"/>
              </a:ext>
            </a:extLst>
          </p:cNvPr>
          <p:cNvPicPr>
            <a:picLocks noChangeAspect="1"/>
          </p:cNvPicPr>
          <p:nvPr/>
        </p:nvPicPr>
        <p:blipFill>
          <a:blip r:embed="rId3">
            <a:grayscl/>
          </a:blip>
          <a:srcRect l="9502" r="9502"/>
          <a:stretch/>
        </p:blipFill>
        <p:spPr>
          <a:xfrm>
            <a:off x="7315200" y="8035655"/>
            <a:ext cx="3524250" cy="2444480"/>
          </a:xfrm>
          <a:prstGeom prst="roundRect">
            <a:avLst/>
          </a:prstGeom>
          <a:noFill/>
        </p:spPr>
      </p:pic>
      <p:pic>
        <p:nvPicPr>
          <p:cNvPr id="6" name="Picture 5">
            <a:extLst>
              <a:ext uri="{FF2B5EF4-FFF2-40B4-BE49-F238E27FC236}">
                <a16:creationId xmlns:a16="http://schemas.microsoft.com/office/drawing/2014/main" id="{556672D6-5702-B0AC-79C6-ECD1EC3888D1}"/>
              </a:ext>
            </a:extLst>
          </p:cNvPr>
          <p:cNvPicPr>
            <a:picLocks noChangeAspect="1"/>
          </p:cNvPicPr>
          <p:nvPr/>
        </p:nvPicPr>
        <p:blipFill>
          <a:blip r:embed="rId4"/>
          <a:srcRect t="27549" b="27549"/>
          <a:stretch/>
        </p:blipFill>
        <p:spPr>
          <a:xfrm rot="14909823">
            <a:off x="11928453" y="-729514"/>
            <a:ext cx="2248214" cy="1009511"/>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7" name="Picture 6">
            <a:extLst>
              <a:ext uri="{FF2B5EF4-FFF2-40B4-BE49-F238E27FC236}">
                <a16:creationId xmlns:a16="http://schemas.microsoft.com/office/drawing/2014/main" id="{7EA00914-A82B-0C5A-9977-5085215E1506}"/>
              </a:ext>
            </a:extLst>
          </p:cNvPr>
          <p:cNvPicPr>
            <a:picLocks noChangeAspect="1"/>
          </p:cNvPicPr>
          <p:nvPr/>
        </p:nvPicPr>
        <p:blipFill>
          <a:blip r:embed="rId5"/>
          <a:srcRect t="30436" b="30436"/>
          <a:stretch/>
        </p:blipFill>
        <p:spPr>
          <a:xfrm rot="12419938">
            <a:off x="13086272" y="983357"/>
            <a:ext cx="2216594" cy="86730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9" name="Picture 8">
            <a:extLst>
              <a:ext uri="{FF2B5EF4-FFF2-40B4-BE49-F238E27FC236}">
                <a16:creationId xmlns:a16="http://schemas.microsoft.com/office/drawing/2014/main" id="{176C42FE-9DBF-5E61-6F30-0B0E28BEE087}"/>
              </a:ext>
            </a:extLst>
          </p:cNvPr>
          <p:cNvPicPr>
            <a:picLocks noChangeAspect="1"/>
          </p:cNvPicPr>
          <p:nvPr/>
        </p:nvPicPr>
        <p:blipFill>
          <a:blip r:embed="rId6"/>
          <a:srcRect t="26733" b="26733"/>
          <a:stretch/>
        </p:blipFill>
        <p:spPr>
          <a:xfrm rot="20655673">
            <a:off x="15056450" y="843848"/>
            <a:ext cx="2193926" cy="1020914"/>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10" name="Picture 9">
            <a:extLst>
              <a:ext uri="{FF2B5EF4-FFF2-40B4-BE49-F238E27FC236}">
                <a16:creationId xmlns:a16="http://schemas.microsoft.com/office/drawing/2014/main" id="{9C1E64A6-3CD6-78A4-4079-57DEA2B9A9A7}"/>
              </a:ext>
            </a:extLst>
          </p:cNvPr>
          <p:cNvPicPr>
            <a:picLocks noChangeAspect="1"/>
          </p:cNvPicPr>
          <p:nvPr/>
        </p:nvPicPr>
        <p:blipFill>
          <a:blip r:embed="rId7"/>
          <a:srcRect t="31183" b="31183"/>
          <a:stretch/>
        </p:blipFill>
        <p:spPr>
          <a:xfrm rot="16996371">
            <a:off x="16261568" y="-550244"/>
            <a:ext cx="2283994" cy="859574"/>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13" name="Picture 12">
            <a:extLst>
              <a:ext uri="{FF2B5EF4-FFF2-40B4-BE49-F238E27FC236}">
                <a16:creationId xmlns:a16="http://schemas.microsoft.com/office/drawing/2014/main" id="{6DD044A7-0A53-A23F-D718-26C2D93B77D9}"/>
              </a:ext>
            </a:extLst>
          </p:cNvPr>
          <p:cNvPicPr>
            <a:picLocks noChangeAspect="1"/>
          </p:cNvPicPr>
          <p:nvPr/>
        </p:nvPicPr>
        <p:blipFill>
          <a:blip r:embed="rId8"/>
          <a:srcRect l="3677" r="3677"/>
          <a:stretch/>
        </p:blipFill>
        <p:spPr>
          <a:xfrm rot="16996371">
            <a:off x="16182235" y="-2972704"/>
            <a:ext cx="1727739" cy="1864891"/>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15" name="Picture 14">
            <a:extLst>
              <a:ext uri="{FF2B5EF4-FFF2-40B4-BE49-F238E27FC236}">
                <a16:creationId xmlns:a16="http://schemas.microsoft.com/office/drawing/2014/main" id="{2B355F5A-22CB-BF0A-8CF1-70D7DE5D6836}"/>
              </a:ext>
            </a:extLst>
          </p:cNvPr>
          <p:cNvPicPr>
            <a:picLocks noChangeAspect="1"/>
          </p:cNvPicPr>
          <p:nvPr/>
        </p:nvPicPr>
        <p:blipFill>
          <a:blip r:embed="rId9"/>
          <a:srcRect l="14574" t="3227" r="29308" b="-3227"/>
          <a:stretch/>
        </p:blipFill>
        <p:spPr>
          <a:xfrm rot="16996371">
            <a:off x="14815301" y="-3872751"/>
            <a:ext cx="1088412" cy="1939529"/>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6" name="Picture 15">
            <a:extLst>
              <a:ext uri="{FF2B5EF4-FFF2-40B4-BE49-F238E27FC236}">
                <a16:creationId xmlns:a16="http://schemas.microsoft.com/office/drawing/2014/main" id="{D586ACF7-2B15-0C2E-3AF2-5C449862EDC0}"/>
              </a:ext>
            </a:extLst>
          </p:cNvPr>
          <p:cNvPicPr>
            <a:picLocks noChangeAspect="1"/>
          </p:cNvPicPr>
          <p:nvPr/>
        </p:nvPicPr>
        <p:blipFill>
          <a:blip r:embed="rId10"/>
          <a:srcRect t="26072" b="26072"/>
          <a:stretch/>
        </p:blipFill>
        <p:spPr>
          <a:xfrm rot="19360700">
            <a:off x="12397316" y="-2613708"/>
            <a:ext cx="2228612" cy="106650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7" name="TextBox 16">
            <a:extLst>
              <a:ext uri="{FF2B5EF4-FFF2-40B4-BE49-F238E27FC236}">
                <a16:creationId xmlns:a16="http://schemas.microsoft.com/office/drawing/2014/main" id="{1B3A383D-3FB6-6498-6E9C-6ADB60A051F4}"/>
              </a:ext>
            </a:extLst>
          </p:cNvPr>
          <p:cNvSpPr txBox="1"/>
          <p:nvPr/>
        </p:nvSpPr>
        <p:spPr>
          <a:xfrm rot="16996371">
            <a:off x="11402844" y="-1152463"/>
            <a:ext cx="7566735" cy="584775"/>
          </a:xfrm>
          <a:prstGeom prst="rect">
            <a:avLst/>
          </a:prstGeom>
        </p:spPr>
        <p:txBody>
          <a:bodyPr wrap="square" rtlCol="0">
            <a:spAutoFit/>
          </a:bodyPr>
          <a:lstStyle/>
          <a:p>
            <a:pPr marL="0" indent="0" algn="ctr">
              <a:lnSpc>
                <a:spcPct val="100000"/>
              </a:lnSpc>
              <a:spcBef>
                <a:spcPts val="0"/>
              </a:spcBef>
              <a:buFontTx/>
              <a:buNone/>
            </a:pPr>
            <a:r>
              <a:rPr lang="en-US" sz="3200" b="1" dirty="0">
                <a:latin typeface="Posterama" panose="020B0504020200020000" pitchFamily="34" charset="0"/>
                <a:ea typeface="微软雅黑"/>
                <a:cs typeface="Posterama" panose="020B0504020200020000" pitchFamily="34" charset="0"/>
              </a:rPr>
              <a:t>System Structure</a:t>
            </a:r>
          </a:p>
        </p:txBody>
      </p:sp>
      <p:sp>
        <p:nvSpPr>
          <p:cNvPr id="20" name="Title 4">
            <a:extLst>
              <a:ext uri="{FF2B5EF4-FFF2-40B4-BE49-F238E27FC236}">
                <a16:creationId xmlns:a16="http://schemas.microsoft.com/office/drawing/2014/main" id="{2799A8AE-B2A2-1F3B-A96E-595886825FB0}"/>
              </a:ext>
            </a:extLst>
          </p:cNvPr>
          <p:cNvSpPr>
            <a:spLocks noGrp="1"/>
          </p:cNvSpPr>
          <p:nvPr>
            <p:ph type="title"/>
          </p:nvPr>
        </p:nvSpPr>
        <p:spPr>
          <a:xfrm>
            <a:off x="250825" y="0"/>
            <a:ext cx="10455275" cy="971550"/>
          </a:xfrm>
        </p:spPr>
        <p:txBody>
          <a:bodyPr/>
          <a:lstStyle/>
          <a:p>
            <a:r>
              <a:rPr lang="en-US" sz="3600" dirty="0"/>
              <a:t>Results &amp; Demo</a:t>
            </a:r>
          </a:p>
        </p:txBody>
      </p:sp>
      <p:pic>
        <p:nvPicPr>
          <p:cNvPr id="3" name="Picture 2">
            <a:extLst>
              <a:ext uri="{FF2B5EF4-FFF2-40B4-BE49-F238E27FC236}">
                <a16:creationId xmlns:a16="http://schemas.microsoft.com/office/drawing/2014/main" id="{0DD62B28-55CF-82D6-22AB-AD20DACC197B}"/>
              </a:ext>
            </a:extLst>
          </p:cNvPr>
          <p:cNvPicPr>
            <a:picLocks noChangeAspect="1"/>
          </p:cNvPicPr>
          <p:nvPr/>
        </p:nvPicPr>
        <p:blipFill>
          <a:blip r:embed="rId11"/>
          <a:stretch>
            <a:fillRect/>
          </a:stretch>
        </p:blipFill>
        <p:spPr>
          <a:xfrm>
            <a:off x="2033408" y="1912226"/>
            <a:ext cx="8590151" cy="317820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6888E0A2-8C20-99A2-E611-0192BF023146}"/>
              </a:ext>
            </a:extLst>
          </p:cNvPr>
          <p:cNvSpPr txBox="1"/>
          <p:nvPr/>
        </p:nvSpPr>
        <p:spPr>
          <a:xfrm>
            <a:off x="3564372" y="5771614"/>
            <a:ext cx="7501655" cy="338554"/>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Successfully received on client 3</a:t>
            </a:r>
          </a:p>
        </p:txBody>
      </p:sp>
    </p:spTree>
    <p:extLst>
      <p:ext uri="{BB962C8B-B14F-4D97-AF65-F5344CB8AC3E}">
        <p14:creationId xmlns:p14="http://schemas.microsoft.com/office/powerpoint/2010/main" val="3351035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3841-CC57-908B-4597-C7ACE8D57FD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90D8424-F2F6-D654-ECCE-D7613B601770}"/>
              </a:ext>
            </a:extLst>
          </p:cNvPr>
          <p:cNvSpPr>
            <a:spLocks noGrp="1"/>
          </p:cNvSpPr>
          <p:nvPr>
            <p:ph type="body" sz="quarter" idx="28"/>
          </p:nvPr>
        </p:nvSpPr>
        <p:spPr>
          <a:xfrm>
            <a:off x="293298" y="876301"/>
            <a:ext cx="12001500" cy="1294530"/>
          </a:xfrm>
        </p:spPr>
        <p:txBody>
          <a:bodyPr/>
          <a:lstStyle/>
          <a:p>
            <a:pPr marL="0" indent="0">
              <a:buNone/>
            </a:pPr>
            <a:endParaRPr lang="en-IN" sz="1400" b="1" dirty="0">
              <a:latin typeface="Calibri headings"/>
            </a:endParaRPr>
          </a:p>
          <a:p>
            <a:pPr marL="0" indent="0">
              <a:buNone/>
            </a:pPr>
            <a:r>
              <a:rPr lang="en-IN" sz="1400" b="1" dirty="0">
                <a:latin typeface="Calibri headings"/>
              </a:rPr>
              <a:t>Conclusion</a:t>
            </a:r>
          </a:p>
          <a:p>
            <a:pPr marL="285750" indent="-285750">
              <a:buFont typeface="Arial" panose="020B0604020202020204" pitchFamily="34" charset="0"/>
              <a:buChar char="•"/>
            </a:pPr>
            <a:r>
              <a:rPr lang="en-IN" sz="1400" b="1" dirty="0">
                <a:latin typeface="Calibri headings"/>
              </a:rPr>
              <a:t>Merged the best of centralized chatrooms (easy discovery, membership) with P2P file delivery (scalable, resilient, private).</a:t>
            </a:r>
          </a:p>
          <a:p>
            <a:pPr marL="285750" indent="-285750">
              <a:buFont typeface="Arial" panose="020B0604020202020204" pitchFamily="34" charset="0"/>
              <a:buChar char="•"/>
            </a:pPr>
            <a:r>
              <a:rPr lang="en-IN" sz="1400" b="1" dirty="0">
                <a:latin typeface="Calibri headings"/>
              </a:rPr>
              <a:t>Achieved WhatsApp-like group UX with true peer-scoped transfers and end-to-end encryption.</a:t>
            </a:r>
          </a:p>
          <a:p>
            <a:pPr marL="0" indent="0">
              <a:buNone/>
            </a:pPr>
            <a:endParaRPr lang="en-IN" sz="1400" b="1" dirty="0">
              <a:latin typeface="Calibri headings"/>
            </a:endParaRPr>
          </a:p>
          <a:p>
            <a:pPr marL="0" indent="0">
              <a:buNone/>
            </a:pPr>
            <a:r>
              <a:rPr lang="en-IN" sz="1400" b="1" dirty="0">
                <a:latin typeface="Calibri headings"/>
              </a:rPr>
              <a:t>Future Enhancements</a:t>
            </a:r>
          </a:p>
          <a:p>
            <a:pPr marL="285750" indent="-285750">
              <a:buFont typeface="Arial" panose="020B0604020202020204" pitchFamily="34" charset="0"/>
              <a:buChar char="•"/>
            </a:pPr>
            <a:r>
              <a:rPr lang="en-IN" sz="1400" b="1" dirty="0">
                <a:latin typeface="Calibri headings"/>
              </a:rPr>
              <a:t>GUI or TUI front-end.</a:t>
            </a:r>
          </a:p>
          <a:p>
            <a:pPr marL="285750" indent="-285750">
              <a:buFont typeface="Arial" panose="020B0604020202020204" pitchFamily="34" charset="0"/>
              <a:buChar char="•"/>
            </a:pPr>
            <a:r>
              <a:rPr lang="en-IN" sz="1400" b="1" dirty="0">
                <a:latin typeface="Calibri headings"/>
              </a:rPr>
              <a:t>NAT traversal (STUN/TURN) for peers behind firewalls.</a:t>
            </a:r>
          </a:p>
          <a:p>
            <a:pPr marL="285750" indent="-285750">
              <a:buFont typeface="Arial" panose="020B0604020202020204" pitchFamily="34" charset="0"/>
              <a:buChar char="•"/>
            </a:pPr>
            <a:r>
              <a:rPr lang="en-IN" sz="1400" b="1" dirty="0">
                <a:latin typeface="Calibri headings"/>
              </a:rPr>
              <a:t>Persistent offline file queueing for intermittent peers.</a:t>
            </a:r>
            <a:endParaRPr lang="en-US" sz="1400" dirty="0"/>
          </a:p>
        </p:txBody>
      </p:sp>
      <p:sp>
        <p:nvSpPr>
          <p:cNvPr id="7" name="Title 4">
            <a:extLst>
              <a:ext uri="{FF2B5EF4-FFF2-40B4-BE49-F238E27FC236}">
                <a16:creationId xmlns:a16="http://schemas.microsoft.com/office/drawing/2014/main" id="{A596FA7F-BA4D-FEAA-DD7C-E358E81D49B4}"/>
              </a:ext>
            </a:extLst>
          </p:cNvPr>
          <p:cNvSpPr txBox="1">
            <a:spLocks/>
          </p:cNvSpPr>
          <p:nvPr/>
        </p:nvSpPr>
        <p:spPr>
          <a:xfrm>
            <a:off x="0" y="146291"/>
            <a:ext cx="10455072"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600" dirty="0"/>
              <a:t>Conclusion and Future work</a:t>
            </a:r>
          </a:p>
        </p:txBody>
      </p:sp>
    </p:spTree>
    <p:extLst>
      <p:ext uri="{BB962C8B-B14F-4D97-AF65-F5344CB8AC3E}">
        <p14:creationId xmlns:p14="http://schemas.microsoft.com/office/powerpoint/2010/main" val="1274134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3D black question marks with one yellow question mark">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descr="Question mark symbol">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rcRect/>
          <a:stretch/>
        </p:blipFill>
        <p:spPr/>
      </p:pic>
      <p:pic>
        <p:nvPicPr>
          <p:cNvPr id="18" name="Picture Placeholder 17" descr="Puzzles in brain">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608090" y="3029252"/>
            <a:ext cx="3034145" cy="487410"/>
          </a:xfrm>
        </p:spPr>
        <p:txBody>
          <a:bodyPr/>
          <a:lstStyle/>
          <a:p>
            <a:r>
              <a:rPr lang="en-US" dirty="0"/>
              <a:t>Any Question?</a:t>
            </a:r>
          </a:p>
        </p:txBody>
      </p:sp>
      <p:pic>
        <p:nvPicPr>
          <p:cNvPr id="28" name="Picture Placeholder 27" descr="Question mark on green pastel background">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rcRect/>
          <a:stretch/>
        </p:blipFill>
        <p:spPr/>
      </p:pic>
      <p:sp>
        <p:nvSpPr>
          <p:cNvPr id="2" name="TextBox 1">
            <a:extLst>
              <a:ext uri="{FF2B5EF4-FFF2-40B4-BE49-F238E27FC236}">
                <a16:creationId xmlns:a16="http://schemas.microsoft.com/office/drawing/2014/main" id="{B99381ED-B865-0FAE-9226-409BE0785CCD}"/>
              </a:ext>
            </a:extLst>
          </p:cNvPr>
          <p:cNvSpPr txBox="1"/>
          <p:nvPr/>
        </p:nvSpPr>
        <p:spPr>
          <a:xfrm>
            <a:off x="8003969" y="6187044"/>
            <a:ext cx="4188031" cy="646331"/>
          </a:xfrm>
          <a:prstGeom prst="rect">
            <a:avLst/>
          </a:prstGeom>
        </p:spPr>
        <p:txBody>
          <a:bodyPr wrap="square" rtlCol="0">
            <a:spAutoFit/>
          </a:bodyPr>
          <a:lstStyle/>
          <a:p>
            <a:pPr marL="0" indent="0" algn="ctr">
              <a:lnSpc>
                <a:spcPct val="100000"/>
              </a:lnSpc>
              <a:spcBef>
                <a:spcPts val="0"/>
              </a:spcBef>
              <a:buFontTx/>
              <a:buNone/>
            </a:pPr>
            <a:r>
              <a:rPr lang="en-US" sz="1800" dirty="0">
                <a:solidFill>
                  <a:schemeClr val="bg1">
                    <a:lumMod val="50000"/>
                  </a:schemeClr>
                </a:solidFill>
                <a:latin typeface="Posterama" panose="020B0504020200020000" pitchFamily="34" charset="0"/>
                <a:ea typeface="微软雅黑"/>
                <a:cs typeface="Posterama" panose="020B0504020200020000" pitchFamily="34" charset="0"/>
              </a:rPr>
              <a:t>Image Generated By DALL. E, </a:t>
            </a:r>
            <a:br>
              <a:rPr lang="en-US" dirty="0">
                <a:solidFill>
                  <a:schemeClr val="bg1">
                    <a:lumMod val="50000"/>
                  </a:schemeClr>
                </a:solidFill>
                <a:latin typeface="Posterama" panose="020B0504020200020000" pitchFamily="34" charset="0"/>
                <a:ea typeface="微软雅黑"/>
                <a:cs typeface="Posterama" panose="020B0504020200020000" pitchFamily="34" charset="0"/>
              </a:rPr>
            </a:br>
            <a:r>
              <a:rPr lang="en-US" dirty="0">
                <a:solidFill>
                  <a:schemeClr val="bg1">
                    <a:lumMod val="50000"/>
                  </a:schemeClr>
                </a:solidFill>
                <a:latin typeface="Posterama" panose="020B0504020200020000" pitchFamily="34" charset="0"/>
                <a:ea typeface="微软雅黑"/>
                <a:cs typeface="Posterama" panose="020B0504020200020000" pitchFamily="34" charset="0"/>
              </a:rPr>
              <a:t>Icons by </a:t>
            </a:r>
            <a:r>
              <a:rPr lang="en-US" dirty="0" err="1">
                <a:solidFill>
                  <a:schemeClr val="bg1">
                    <a:lumMod val="50000"/>
                  </a:schemeClr>
                </a:solidFill>
                <a:latin typeface="Posterama" panose="020B0504020200020000" pitchFamily="34" charset="0"/>
                <a:ea typeface="微软雅黑"/>
                <a:cs typeface="Posterama" panose="020B0504020200020000" pitchFamily="34" charset="0"/>
              </a:rPr>
              <a:t>Flaticon</a:t>
            </a:r>
            <a:endParaRPr lang="en-US" sz="1800" dirty="0">
              <a:solidFill>
                <a:schemeClr val="bg1">
                  <a:lumMod val="5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166883"/>
            <a:ext cx="5117162" cy="1325563"/>
          </a:xfrm>
        </p:spPr>
        <p:txBody>
          <a:bodyPr/>
          <a:lstStyle/>
          <a:p>
            <a:r>
              <a:rPr lang="en-US" altLang="zh-CN" dirty="0"/>
              <a:t>Abstraction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76661" y="2012830"/>
            <a:ext cx="5726126" cy="3510876"/>
          </a:xfrm>
        </p:spPr>
        <p:txBody>
          <a:bodyPr/>
          <a:lstStyle/>
          <a:p>
            <a:pPr marL="285750" indent="-285750">
              <a:buFont typeface="Arial" panose="020B0604020202020204" pitchFamily="34" charset="0"/>
              <a:buChar char="•"/>
            </a:pPr>
            <a:r>
              <a:rPr lang="en-US" dirty="0"/>
              <a:t>In this project we’ll build a secure, decentralized CLI chat application </a:t>
            </a:r>
          </a:p>
          <a:p>
            <a:pPr marL="285750" indent="-285750">
              <a:buFont typeface="Arial" panose="020B0604020202020204" pitchFamily="34" charset="0"/>
              <a:buChar char="•"/>
            </a:pPr>
            <a:r>
              <a:rPr lang="en-US" dirty="0"/>
              <a:t>Where users can create and join named chatrooms on a central server, but all file transfers (and optional private messages) happen peer-to-peer. </a:t>
            </a:r>
          </a:p>
          <a:p>
            <a:pPr marL="285750" indent="-285750">
              <a:buFont typeface="Arial" panose="020B0604020202020204" pitchFamily="34" charset="0"/>
              <a:buChar char="•"/>
            </a:pPr>
            <a:r>
              <a:rPr lang="en-US" dirty="0"/>
              <a:t>Each client will receive an AES session key via an RSA handshake with the server, ensuring end-to-end encryption</a:t>
            </a:r>
          </a:p>
          <a:p>
            <a:pPr marL="285750" indent="-285750">
              <a:buFont typeface="Arial" panose="020B0604020202020204" pitchFamily="34" charset="0"/>
              <a:buChar char="•"/>
            </a:pPr>
            <a:r>
              <a:rPr lang="en-US" dirty="0"/>
              <a:t>Then use direct P2P connections for fast, server-free file delivery scoped strictly to room members.</a:t>
            </a:r>
          </a:p>
        </p:txBody>
      </p:sp>
      <p:pic>
        <p:nvPicPr>
          <p:cNvPr id="18" name="Picture Placeholder 17">
            <a:extLst>
              <a:ext uri="{FF2B5EF4-FFF2-40B4-BE49-F238E27FC236}">
                <a16:creationId xmlns:a16="http://schemas.microsoft.com/office/drawing/2014/main" id="{E9170F6E-775D-84AF-1EB5-6EC3834BB397}"/>
              </a:ext>
            </a:extLst>
          </p:cNvPr>
          <p:cNvPicPr>
            <a:picLocks noGrp="1" noChangeAspect="1"/>
          </p:cNvPicPr>
          <p:nvPr>
            <p:ph type="pic" sz="quarter" idx="51"/>
          </p:nvPr>
        </p:nvPicPr>
        <p:blipFill>
          <a:blip r:embed="rId3"/>
          <a:srcRect l="2997" r="2997"/>
          <a:stretch/>
        </p:blipFill>
        <p:spPr>
          <a:xfrm>
            <a:off x="6329145" y="495624"/>
            <a:ext cx="5515155" cy="5866751"/>
          </a:xfrm>
          <a:ln w="38100">
            <a:solidFill>
              <a:srgbClr val="002060"/>
            </a:solidFill>
          </a:ln>
        </p:spPr>
      </p:pic>
      <p:sp>
        <p:nvSpPr>
          <p:cNvPr id="2" name="TextBox 1">
            <a:extLst>
              <a:ext uri="{FF2B5EF4-FFF2-40B4-BE49-F238E27FC236}">
                <a16:creationId xmlns:a16="http://schemas.microsoft.com/office/drawing/2014/main" id="{595C328E-EB8E-6820-923F-8607B02A6573}"/>
              </a:ext>
            </a:extLst>
          </p:cNvPr>
          <p:cNvSpPr txBox="1"/>
          <p:nvPr/>
        </p:nvSpPr>
        <p:spPr>
          <a:xfrm>
            <a:off x="6927011" y="2047335"/>
            <a:ext cx="802257" cy="307777"/>
          </a:xfrm>
          <a:prstGeom prst="rect">
            <a:avLst/>
          </a:prstGeom>
        </p:spPr>
        <p:txBody>
          <a:bodyPr wrap="square" rtlCol="0">
            <a:spAutoFit/>
          </a:bodyPr>
          <a:lstStyle/>
          <a:p>
            <a:pPr marL="0" indent="0" algn="ctr">
              <a:lnSpc>
                <a:spcPct val="100000"/>
              </a:lnSpc>
              <a:spcBef>
                <a:spcPts val="0"/>
              </a:spcBef>
              <a:buFontTx/>
              <a:buNone/>
            </a:pPr>
            <a:r>
              <a:rPr lang="en-US" sz="1400" dirty="0">
                <a:solidFill>
                  <a:srgbClr val="FF0000"/>
                </a:solidFill>
                <a:latin typeface="Posterama" panose="020B0504020200020000" pitchFamily="34" charset="0"/>
                <a:ea typeface="微软雅黑"/>
                <a:cs typeface="Posterama" panose="020B0504020200020000" pitchFamily="34" charset="0"/>
              </a:rPr>
              <a:t>Cached</a:t>
            </a:r>
          </a:p>
        </p:txBody>
      </p:sp>
      <p:sp>
        <p:nvSpPr>
          <p:cNvPr id="4" name="TextBox 3">
            <a:extLst>
              <a:ext uri="{FF2B5EF4-FFF2-40B4-BE49-F238E27FC236}">
                <a16:creationId xmlns:a16="http://schemas.microsoft.com/office/drawing/2014/main" id="{EBA03CA0-F864-0CAD-2C3E-5618E11BE6E1}"/>
              </a:ext>
            </a:extLst>
          </p:cNvPr>
          <p:cNvSpPr txBox="1"/>
          <p:nvPr/>
        </p:nvSpPr>
        <p:spPr>
          <a:xfrm>
            <a:off x="10512724" y="2553418"/>
            <a:ext cx="802257" cy="307777"/>
          </a:xfrm>
          <a:prstGeom prst="rect">
            <a:avLst/>
          </a:prstGeom>
        </p:spPr>
        <p:txBody>
          <a:bodyPr wrap="square" rtlCol="0">
            <a:spAutoFit/>
          </a:bodyPr>
          <a:lstStyle/>
          <a:p>
            <a:pPr marL="0" indent="0" algn="ctr">
              <a:lnSpc>
                <a:spcPct val="100000"/>
              </a:lnSpc>
              <a:spcBef>
                <a:spcPts val="0"/>
              </a:spcBef>
              <a:buFontTx/>
              <a:buNone/>
            </a:pPr>
            <a:r>
              <a:rPr lang="en-US" sz="1400" dirty="0">
                <a:solidFill>
                  <a:srgbClr val="FF0000"/>
                </a:solidFill>
                <a:latin typeface="Posterama" panose="020B0504020200020000" pitchFamily="34" charset="0"/>
                <a:ea typeface="微软雅黑"/>
                <a:cs typeface="Posterama" panose="020B0504020200020000" pitchFamily="34" charset="0"/>
              </a:rPr>
              <a:t>Cached</a:t>
            </a:r>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56F15-5426-BB01-38CE-E50C5D29420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48E6D69-1AA0-7690-A22C-CEE68FB10033}"/>
              </a:ext>
            </a:extLst>
          </p:cNvPr>
          <p:cNvSpPr>
            <a:spLocks noGrp="1"/>
          </p:cNvSpPr>
          <p:nvPr>
            <p:ph type="title"/>
          </p:nvPr>
        </p:nvSpPr>
        <p:spPr>
          <a:xfrm>
            <a:off x="416129" y="166883"/>
            <a:ext cx="5117162" cy="1325563"/>
          </a:xfrm>
        </p:spPr>
        <p:txBody>
          <a:bodyPr/>
          <a:lstStyle/>
          <a:p>
            <a:r>
              <a:rPr lang="en-US" dirty="0"/>
              <a:t>Problem Statement</a:t>
            </a:r>
          </a:p>
        </p:txBody>
      </p:sp>
      <p:sp>
        <p:nvSpPr>
          <p:cNvPr id="2" name="Text Placeholder 19">
            <a:extLst>
              <a:ext uri="{FF2B5EF4-FFF2-40B4-BE49-F238E27FC236}">
                <a16:creationId xmlns:a16="http://schemas.microsoft.com/office/drawing/2014/main" id="{6914306B-E97D-39CC-87F4-F3DAA4BAC4B3}"/>
              </a:ext>
            </a:extLst>
          </p:cNvPr>
          <p:cNvSpPr>
            <a:spLocks noGrp="1"/>
          </p:cNvSpPr>
          <p:nvPr>
            <p:ph type="body" sz="quarter" idx="28"/>
          </p:nvPr>
        </p:nvSpPr>
        <p:spPr>
          <a:xfrm>
            <a:off x="519645" y="1297317"/>
            <a:ext cx="5930901" cy="5664200"/>
          </a:xfrm>
        </p:spPr>
        <p:txBody>
          <a:bodyPr/>
          <a:lstStyle/>
          <a:p>
            <a:r>
              <a:rPr lang="en-US" dirty="0"/>
              <a:t>Centralized Group Messaging </a:t>
            </a:r>
          </a:p>
          <a:p>
            <a:pPr marL="285750" lvl="1" indent="-285750">
              <a:lnSpc>
                <a:spcPct val="100000"/>
              </a:lnSpc>
              <a:spcBef>
                <a:spcPts val="1000"/>
              </a:spcBef>
            </a:pPr>
            <a:r>
              <a:rPr lang="en-US" sz="1500" dirty="0"/>
              <a:t>Uses a single or clustered server farm to relay every message and file.</a:t>
            </a:r>
          </a:p>
          <a:p>
            <a:pPr marL="285750" lvl="1" indent="-285750">
              <a:lnSpc>
                <a:spcPct val="100000"/>
              </a:lnSpc>
              <a:spcBef>
                <a:spcPts val="1000"/>
              </a:spcBef>
            </a:pPr>
            <a:r>
              <a:rPr lang="en-US" sz="1500" dirty="0"/>
              <a:t>Bottlenecks &amp; Costs: As group size and file sizes grow, servers must handle enormous bandwidth and storage.</a:t>
            </a:r>
          </a:p>
          <a:p>
            <a:pPr marL="285750" lvl="1" indent="-285750">
              <a:lnSpc>
                <a:spcPct val="100000"/>
              </a:lnSpc>
              <a:spcBef>
                <a:spcPts val="1000"/>
              </a:spcBef>
            </a:pPr>
            <a:r>
              <a:rPr lang="en-US" sz="1500" dirty="0"/>
              <a:t>Single Point of Failure: Outages or attacks on the server infrastructure halt all communication.</a:t>
            </a:r>
          </a:p>
          <a:p>
            <a:pPr marL="285750" lvl="1" indent="-285750">
              <a:lnSpc>
                <a:spcPct val="100000"/>
              </a:lnSpc>
              <a:spcBef>
                <a:spcPts val="1000"/>
              </a:spcBef>
            </a:pPr>
            <a:r>
              <a:rPr lang="en-US" sz="1500" dirty="0"/>
              <a:t>Privacy Concerns: Even with end-to-end encryption, metadata (timestamps, group membership, file sizes) passes through the provider’s servers.</a:t>
            </a:r>
          </a:p>
          <a:p>
            <a:r>
              <a:rPr lang="en-US" dirty="0"/>
              <a:t>Group File Sharing Limitations</a:t>
            </a:r>
          </a:p>
          <a:p>
            <a:pPr marL="285750" lvl="1" indent="-285750">
              <a:lnSpc>
                <a:spcPct val="100000"/>
              </a:lnSpc>
              <a:spcBef>
                <a:spcPts val="1000"/>
              </a:spcBef>
            </a:pPr>
            <a:r>
              <a:rPr lang="en-US" sz="1500" dirty="0"/>
              <a:t>Size Limits: Many apps cap file sizes (e.g. 100 MB), forcing third-party services.</a:t>
            </a:r>
          </a:p>
          <a:p>
            <a:pPr marL="285750" lvl="1" indent="-285750">
              <a:lnSpc>
                <a:spcPct val="100000"/>
              </a:lnSpc>
              <a:spcBef>
                <a:spcPts val="1000"/>
              </a:spcBef>
            </a:pPr>
            <a:r>
              <a:rPr lang="en-US" sz="1500" dirty="0"/>
              <a:t>Storage Overhead: Each file is stored on the provider’s disk, then re-fetched by every participant.</a:t>
            </a:r>
          </a:p>
          <a:p>
            <a:pPr marL="285750" lvl="1" indent="-285750">
              <a:lnSpc>
                <a:spcPct val="100000"/>
              </a:lnSpc>
              <a:spcBef>
                <a:spcPts val="1000"/>
              </a:spcBef>
            </a:pPr>
            <a:r>
              <a:rPr lang="en-US" sz="1500" dirty="0"/>
              <a:t>Latency &amp; Redundancy: Every download incurs extra hops user → server → each peer adding delay and wasting upstream bandwidth.</a:t>
            </a:r>
          </a:p>
          <a:p>
            <a:endParaRPr lang="en-US" sz="1400" dirty="0"/>
          </a:p>
        </p:txBody>
      </p:sp>
      <p:pic>
        <p:nvPicPr>
          <p:cNvPr id="9" name="Picture 8" descr="A graphic of a scale with white text&#10;&#10;AI-generated content may be incorrect.">
            <a:extLst>
              <a:ext uri="{FF2B5EF4-FFF2-40B4-BE49-F238E27FC236}">
                <a16:creationId xmlns:a16="http://schemas.microsoft.com/office/drawing/2014/main" id="{EACA7172-9C12-2EA7-731F-2ACC304302ED}"/>
              </a:ext>
            </a:extLst>
          </p:cNvPr>
          <p:cNvPicPr>
            <a:picLocks noChangeAspect="1"/>
          </p:cNvPicPr>
          <p:nvPr/>
        </p:nvPicPr>
        <p:blipFill>
          <a:blip r:embed="rId3"/>
          <a:srcRect t="1" b="24024"/>
          <a:stretch/>
        </p:blipFill>
        <p:spPr>
          <a:xfrm>
            <a:off x="6248496" y="1505759"/>
            <a:ext cx="5829300" cy="3846482"/>
          </a:xfrm>
          <a:prstGeom prst="rect">
            <a:avLst/>
          </a:prstGeom>
        </p:spPr>
      </p:pic>
    </p:spTree>
    <p:extLst>
      <p:ext uri="{BB962C8B-B14F-4D97-AF65-F5344CB8AC3E}">
        <p14:creationId xmlns:p14="http://schemas.microsoft.com/office/powerpoint/2010/main" val="399220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16E7F-7901-3121-35D1-D3DD126C657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C8A069-3F1A-E749-FBAB-AA1AAE032496}"/>
              </a:ext>
            </a:extLst>
          </p:cNvPr>
          <p:cNvSpPr>
            <a:spLocks noGrp="1"/>
          </p:cNvSpPr>
          <p:nvPr>
            <p:ph type="title"/>
          </p:nvPr>
        </p:nvSpPr>
        <p:spPr>
          <a:xfrm>
            <a:off x="149428" y="0"/>
            <a:ext cx="12233071" cy="1325563"/>
          </a:xfrm>
        </p:spPr>
        <p:txBody>
          <a:bodyPr/>
          <a:lstStyle/>
          <a:p>
            <a:r>
              <a:rPr lang="en-US" sz="4200" dirty="0"/>
              <a:t>Solution</a:t>
            </a:r>
          </a:p>
        </p:txBody>
      </p:sp>
      <p:sp>
        <p:nvSpPr>
          <p:cNvPr id="3" name="Text Placeholder 5">
            <a:extLst>
              <a:ext uri="{FF2B5EF4-FFF2-40B4-BE49-F238E27FC236}">
                <a16:creationId xmlns:a16="http://schemas.microsoft.com/office/drawing/2014/main" id="{361C4193-8BB5-586C-CF49-052DFDBB73CC}"/>
              </a:ext>
            </a:extLst>
          </p:cNvPr>
          <p:cNvSpPr txBox="1">
            <a:spLocks/>
          </p:cNvSpPr>
          <p:nvPr/>
        </p:nvSpPr>
        <p:spPr>
          <a:xfrm>
            <a:off x="251027" y="1177342"/>
            <a:ext cx="12029871" cy="166937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Hybrid Architecture</a:t>
            </a:r>
          </a:p>
          <a:p>
            <a:r>
              <a:rPr lang="en-US" dirty="0"/>
              <a:t>		Client–Server for chatroom &amp; membership management.</a:t>
            </a:r>
          </a:p>
          <a:p>
            <a:r>
              <a:rPr lang="en-US" dirty="0"/>
              <a:t>		Peer-to-Peer for all file transfers (and optional private messaging).</a:t>
            </a:r>
          </a:p>
          <a:p>
            <a:endParaRPr lang="en-US" dirty="0"/>
          </a:p>
          <a:p>
            <a:endParaRPr lang="en-US" dirty="0"/>
          </a:p>
        </p:txBody>
      </p:sp>
      <p:pic>
        <p:nvPicPr>
          <p:cNvPr id="9" name="Picture 8">
            <a:extLst>
              <a:ext uri="{FF2B5EF4-FFF2-40B4-BE49-F238E27FC236}">
                <a16:creationId xmlns:a16="http://schemas.microsoft.com/office/drawing/2014/main" id="{003B3B99-24B5-67A7-B463-A3FFA4F55175}"/>
              </a:ext>
            </a:extLst>
          </p:cNvPr>
          <p:cNvPicPr>
            <a:picLocks noChangeAspect="1"/>
          </p:cNvPicPr>
          <p:nvPr/>
        </p:nvPicPr>
        <p:blipFill>
          <a:blip r:embed="rId3"/>
          <a:stretch>
            <a:fillRect/>
          </a:stretch>
        </p:blipFill>
        <p:spPr>
          <a:xfrm>
            <a:off x="678828" y="1595057"/>
            <a:ext cx="698738" cy="6987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 Placeholder 5">
            <a:extLst>
              <a:ext uri="{FF2B5EF4-FFF2-40B4-BE49-F238E27FC236}">
                <a16:creationId xmlns:a16="http://schemas.microsoft.com/office/drawing/2014/main" id="{A5088D5A-5A56-130E-6D5D-C2CFC3F63791}"/>
              </a:ext>
            </a:extLst>
          </p:cNvPr>
          <p:cNvSpPr txBox="1">
            <a:spLocks/>
          </p:cNvSpPr>
          <p:nvPr/>
        </p:nvSpPr>
        <p:spPr>
          <a:xfrm>
            <a:off x="352628" y="2558282"/>
            <a:ext cx="12029871" cy="184765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Scoped Rooms</a:t>
            </a:r>
            <a:endParaRPr lang="en-US" dirty="0"/>
          </a:p>
          <a:p>
            <a:r>
              <a:rPr lang="en-US" dirty="0"/>
              <a:t>		Users create or join named chatrooms.</a:t>
            </a:r>
          </a:p>
          <a:p>
            <a:r>
              <a:rPr lang="en-US" dirty="0"/>
              <a:t>		Only members of that room see its messages and files.</a:t>
            </a:r>
          </a:p>
        </p:txBody>
      </p:sp>
      <p:pic>
        <p:nvPicPr>
          <p:cNvPr id="18" name="Picture 17">
            <a:extLst>
              <a:ext uri="{FF2B5EF4-FFF2-40B4-BE49-F238E27FC236}">
                <a16:creationId xmlns:a16="http://schemas.microsoft.com/office/drawing/2014/main" id="{679FDFB5-6C23-830F-9BC3-63185EB61402}"/>
              </a:ext>
            </a:extLst>
          </p:cNvPr>
          <p:cNvPicPr>
            <a:picLocks noChangeAspect="1"/>
          </p:cNvPicPr>
          <p:nvPr/>
        </p:nvPicPr>
        <p:blipFill>
          <a:blip r:embed="rId4"/>
          <a:stretch>
            <a:fillRect/>
          </a:stretch>
        </p:blipFill>
        <p:spPr>
          <a:xfrm>
            <a:off x="601190" y="2988935"/>
            <a:ext cx="854013" cy="8540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9" name="Text Placeholder 5">
            <a:extLst>
              <a:ext uri="{FF2B5EF4-FFF2-40B4-BE49-F238E27FC236}">
                <a16:creationId xmlns:a16="http://schemas.microsoft.com/office/drawing/2014/main" id="{93C4E445-5EA0-F383-1A07-BCBA57B80099}"/>
              </a:ext>
            </a:extLst>
          </p:cNvPr>
          <p:cNvSpPr txBox="1">
            <a:spLocks/>
          </p:cNvSpPr>
          <p:nvPr/>
        </p:nvSpPr>
        <p:spPr>
          <a:xfrm>
            <a:off x="352628" y="3985166"/>
            <a:ext cx="12029871" cy="166937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Security</a:t>
            </a:r>
            <a:endParaRPr lang="en-US" dirty="0"/>
          </a:p>
          <a:p>
            <a:r>
              <a:rPr lang="en-US" b="1" dirty="0"/>
              <a:t>		RSA</a:t>
            </a:r>
            <a:r>
              <a:rPr lang="en-US" dirty="0"/>
              <a:t> for secure handshake and AES key distribution.</a:t>
            </a:r>
          </a:p>
          <a:p>
            <a:r>
              <a:rPr lang="en-US" b="1" dirty="0"/>
              <a:t>		AES</a:t>
            </a:r>
            <a:r>
              <a:rPr lang="en-US" dirty="0"/>
              <a:t> for fast, symmetric encryption of messages &amp; files</a:t>
            </a:r>
          </a:p>
          <a:p>
            <a:endParaRPr lang="en-US" dirty="0"/>
          </a:p>
        </p:txBody>
      </p:sp>
      <p:pic>
        <p:nvPicPr>
          <p:cNvPr id="21" name="Picture 20">
            <a:extLst>
              <a:ext uri="{FF2B5EF4-FFF2-40B4-BE49-F238E27FC236}">
                <a16:creationId xmlns:a16="http://schemas.microsoft.com/office/drawing/2014/main" id="{525C00A8-0E76-9AB1-BC7D-C347CC279940}"/>
              </a:ext>
            </a:extLst>
          </p:cNvPr>
          <p:cNvPicPr>
            <a:picLocks noChangeAspect="1"/>
          </p:cNvPicPr>
          <p:nvPr/>
        </p:nvPicPr>
        <p:blipFill>
          <a:blip r:embed="rId5"/>
          <a:stretch>
            <a:fillRect/>
          </a:stretch>
        </p:blipFill>
        <p:spPr>
          <a:xfrm>
            <a:off x="638678" y="4392216"/>
            <a:ext cx="779036" cy="7790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2" name="Text Placeholder 5">
            <a:extLst>
              <a:ext uri="{FF2B5EF4-FFF2-40B4-BE49-F238E27FC236}">
                <a16:creationId xmlns:a16="http://schemas.microsoft.com/office/drawing/2014/main" id="{16C2FD5B-DA07-594A-D144-CF8073DC88FC}"/>
              </a:ext>
            </a:extLst>
          </p:cNvPr>
          <p:cNvSpPr txBox="1">
            <a:spLocks/>
          </p:cNvSpPr>
          <p:nvPr/>
        </p:nvSpPr>
        <p:spPr>
          <a:xfrm>
            <a:off x="352628" y="5376686"/>
            <a:ext cx="12029871" cy="166937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CLI Interface</a:t>
            </a:r>
          </a:p>
          <a:p>
            <a:r>
              <a:rPr lang="en-US" b="1" dirty="0"/>
              <a:t>		Lightweight, scriptable, cross-platform (Linux/WSL).</a:t>
            </a:r>
          </a:p>
          <a:p>
            <a:endParaRPr lang="en-US" b="1" dirty="0"/>
          </a:p>
          <a:p>
            <a:endParaRPr lang="en-US" dirty="0"/>
          </a:p>
        </p:txBody>
      </p:sp>
      <p:pic>
        <p:nvPicPr>
          <p:cNvPr id="24" name="Picture 23">
            <a:extLst>
              <a:ext uri="{FF2B5EF4-FFF2-40B4-BE49-F238E27FC236}">
                <a16:creationId xmlns:a16="http://schemas.microsoft.com/office/drawing/2014/main" id="{1543F069-84C2-A856-9CD1-84592A4ADB25}"/>
              </a:ext>
            </a:extLst>
          </p:cNvPr>
          <p:cNvPicPr>
            <a:picLocks noChangeAspect="1"/>
          </p:cNvPicPr>
          <p:nvPr/>
        </p:nvPicPr>
        <p:blipFill>
          <a:blip r:embed="rId6"/>
          <a:stretch>
            <a:fillRect/>
          </a:stretch>
        </p:blipFill>
        <p:spPr>
          <a:xfrm>
            <a:off x="641338" y="5753814"/>
            <a:ext cx="776376" cy="77637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806907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73CE65CF-D5D2-C924-C698-F62844E98C5C}"/>
              </a:ext>
            </a:extLst>
          </p:cNvPr>
          <p:cNvPicPr>
            <a:picLocks noChangeAspect="1"/>
          </p:cNvPicPr>
          <p:nvPr/>
        </p:nvPicPr>
        <p:blipFill>
          <a:blip r:embed="rId3"/>
          <a:srcRect t="27549" b="27549"/>
          <a:stretch/>
        </p:blipFill>
        <p:spPr>
          <a:xfrm rot="19513452">
            <a:off x="3787809" y="836238"/>
            <a:ext cx="2248214" cy="1009511"/>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61" name="Picture 60">
            <a:extLst>
              <a:ext uri="{FF2B5EF4-FFF2-40B4-BE49-F238E27FC236}">
                <a16:creationId xmlns:a16="http://schemas.microsoft.com/office/drawing/2014/main" id="{F5530DC8-2F32-4E17-CD1C-51E6E9C358A6}"/>
              </a:ext>
            </a:extLst>
          </p:cNvPr>
          <p:cNvPicPr>
            <a:picLocks noChangeAspect="1"/>
          </p:cNvPicPr>
          <p:nvPr/>
        </p:nvPicPr>
        <p:blipFill>
          <a:blip r:embed="rId4"/>
          <a:srcRect t="30436" b="30436"/>
          <a:stretch/>
        </p:blipFill>
        <p:spPr>
          <a:xfrm rot="17023567">
            <a:off x="2467897" y="2395774"/>
            <a:ext cx="2216594" cy="86730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60" name="Picture 59">
            <a:extLst>
              <a:ext uri="{FF2B5EF4-FFF2-40B4-BE49-F238E27FC236}">
                <a16:creationId xmlns:a16="http://schemas.microsoft.com/office/drawing/2014/main" id="{475340BB-AB3B-F16C-C63E-638B6DEBB558}"/>
              </a:ext>
            </a:extLst>
          </p:cNvPr>
          <p:cNvPicPr>
            <a:picLocks noChangeAspect="1"/>
          </p:cNvPicPr>
          <p:nvPr/>
        </p:nvPicPr>
        <p:blipFill>
          <a:blip r:embed="rId5"/>
          <a:srcRect t="26733" b="26733"/>
          <a:stretch/>
        </p:blipFill>
        <p:spPr>
          <a:xfrm rot="3659302">
            <a:off x="2989990" y="4211093"/>
            <a:ext cx="2193926" cy="1020914"/>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59" name="Picture 58">
            <a:extLst>
              <a:ext uri="{FF2B5EF4-FFF2-40B4-BE49-F238E27FC236}">
                <a16:creationId xmlns:a16="http://schemas.microsoft.com/office/drawing/2014/main" id="{C3468583-441D-C982-E0D7-5691700376BC}"/>
              </a:ext>
            </a:extLst>
          </p:cNvPr>
          <p:cNvPicPr>
            <a:picLocks noChangeAspect="1"/>
          </p:cNvPicPr>
          <p:nvPr/>
        </p:nvPicPr>
        <p:blipFill>
          <a:blip r:embed="rId6"/>
          <a:srcRect t="31183" b="31183"/>
          <a:stretch/>
        </p:blipFill>
        <p:spPr>
          <a:xfrm>
            <a:off x="4667344" y="5169932"/>
            <a:ext cx="2283994" cy="859574"/>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58" name="Picture 57">
            <a:extLst>
              <a:ext uri="{FF2B5EF4-FFF2-40B4-BE49-F238E27FC236}">
                <a16:creationId xmlns:a16="http://schemas.microsoft.com/office/drawing/2014/main" id="{71F57489-C609-0418-C5EC-41B781DD1846}"/>
              </a:ext>
            </a:extLst>
          </p:cNvPr>
          <p:cNvPicPr>
            <a:picLocks noChangeAspect="1"/>
          </p:cNvPicPr>
          <p:nvPr/>
        </p:nvPicPr>
        <p:blipFill>
          <a:blip r:embed="rId7"/>
          <a:srcRect l="3677" r="3677"/>
          <a:stretch/>
        </p:blipFill>
        <p:spPr>
          <a:xfrm>
            <a:off x="6731922" y="3878598"/>
            <a:ext cx="1727739" cy="1864891"/>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57" name="Picture 56">
            <a:extLst>
              <a:ext uri="{FF2B5EF4-FFF2-40B4-BE49-F238E27FC236}">
                <a16:creationId xmlns:a16="http://schemas.microsoft.com/office/drawing/2014/main" id="{1252A61C-711F-72D8-8017-1A2FEBA15C94}"/>
              </a:ext>
            </a:extLst>
          </p:cNvPr>
          <p:cNvPicPr>
            <a:picLocks noChangeAspect="1"/>
          </p:cNvPicPr>
          <p:nvPr/>
        </p:nvPicPr>
        <p:blipFill>
          <a:blip r:embed="rId8"/>
          <a:srcRect l="14574" t="3227" r="29308" b="-3227"/>
          <a:stretch/>
        </p:blipFill>
        <p:spPr>
          <a:xfrm>
            <a:off x="7504045" y="2001661"/>
            <a:ext cx="1088412" cy="1939529"/>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52" name="Picture 51">
            <a:extLst>
              <a:ext uri="{FF2B5EF4-FFF2-40B4-BE49-F238E27FC236}">
                <a16:creationId xmlns:a16="http://schemas.microsoft.com/office/drawing/2014/main" id="{21ADA744-7248-640E-BE9F-254E3A8FEF89}"/>
              </a:ext>
            </a:extLst>
          </p:cNvPr>
          <p:cNvPicPr>
            <a:picLocks noChangeAspect="1"/>
          </p:cNvPicPr>
          <p:nvPr/>
        </p:nvPicPr>
        <p:blipFill>
          <a:blip r:embed="rId9"/>
          <a:srcRect t="26072" b="26072"/>
          <a:stretch/>
        </p:blipFill>
        <p:spPr>
          <a:xfrm rot="2364329">
            <a:off x="5709133" y="828494"/>
            <a:ext cx="2228612" cy="106650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65" name="TextBox 64">
            <a:extLst>
              <a:ext uri="{FF2B5EF4-FFF2-40B4-BE49-F238E27FC236}">
                <a16:creationId xmlns:a16="http://schemas.microsoft.com/office/drawing/2014/main" id="{8866B215-D4EB-BC73-6827-595471DCAB70}"/>
              </a:ext>
            </a:extLst>
          </p:cNvPr>
          <p:cNvSpPr txBox="1"/>
          <p:nvPr/>
        </p:nvSpPr>
        <p:spPr>
          <a:xfrm>
            <a:off x="2193625" y="2691871"/>
            <a:ext cx="7566735" cy="1569660"/>
          </a:xfrm>
          <a:prstGeom prst="rect">
            <a:avLst/>
          </a:prstGeom>
        </p:spPr>
        <p:txBody>
          <a:bodyPr wrap="square" rtlCol="0">
            <a:spAutoFit/>
          </a:bodyPr>
          <a:lstStyle/>
          <a:p>
            <a:pPr marL="0" indent="0" algn="ctr">
              <a:lnSpc>
                <a:spcPct val="100000"/>
              </a:lnSpc>
              <a:spcBef>
                <a:spcPts val="0"/>
              </a:spcBef>
              <a:buFontTx/>
              <a:buNone/>
            </a:pPr>
            <a:r>
              <a:rPr lang="en-US" sz="3200" b="1" dirty="0">
                <a:latin typeface="Posterama" panose="020B0504020200020000" pitchFamily="34" charset="0"/>
                <a:ea typeface="微软雅黑"/>
                <a:cs typeface="Posterama" panose="020B0504020200020000" pitchFamily="34" charset="0"/>
              </a:rPr>
              <a:t>System Structure</a:t>
            </a:r>
            <a:br>
              <a:rPr lang="en-US" sz="3200" b="1" dirty="0">
                <a:latin typeface="Posterama" panose="020B0504020200020000" pitchFamily="34" charset="0"/>
                <a:ea typeface="微软雅黑"/>
                <a:cs typeface="Posterama" panose="020B0504020200020000" pitchFamily="34" charset="0"/>
              </a:rPr>
            </a:br>
            <a:r>
              <a:rPr lang="en-US" sz="3200" b="1" dirty="0">
                <a:latin typeface="Posterama" panose="020B0504020200020000" pitchFamily="34" charset="0"/>
                <a:ea typeface="微软雅黑"/>
                <a:cs typeface="Posterama" panose="020B0504020200020000" pitchFamily="34" charset="0"/>
              </a:rPr>
              <a:t>&amp;</a:t>
            </a:r>
            <a:br>
              <a:rPr lang="en-US" sz="3200" b="1" dirty="0">
                <a:latin typeface="Posterama" panose="020B0504020200020000" pitchFamily="34" charset="0"/>
                <a:ea typeface="微软雅黑"/>
                <a:cs typeface="Posterama" panose="020B0504020200020000" pitchFamily="34" charset="0"/>
              </a:rPr>
            </a:br>
            <a:r>
              <a:rPr lang="en-US" sz="3200" b="1" dirty="0">
                <a:latin typeface="Posterama" panose="020B0504020200020000" pitchFamily="34" charset="0"/>
                <a:ea typeface="微软雅黑"/>
                <a:cs typeface="Posterama" panose="020B0504020200020000" pitchFamily="34" charset="0"/>
              </a:rPr>
              <a:t>Implementation</a:t>
            </a:r>
          </a:p>
        </p:txBody>
      </p:sp>
    </p:spTree>
    <p:extLst>
      <p:ext uri="{BB962C8B-B14F-4D97-AF65-F5344CB8AC3E}">
        <p14:creationId xmlns:p14="http://schemas.microsoft.com/office/powerpoint/2010/main" val="2478079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29119-3E8B-5CA7-3BA7-AA751FB69436}"/>
            </a:ext>
          </a:extLst>
        </p:cNvPr>
        <p:cNvGrpSpPr/>
        <p:nvPr/>
      </p:nvGrpSpPr>
      <p:grpSpPr>
        <a:xfrm>
          <a:off x="0" y="0"/>
          <a:ext cx="0" cy="0"/>
          <a:chOff x="0" y="0"/>
          <a:chExt cx="0" cy="0"/>
        </a:xfrm>
      </p:grpSpPr>
      <p:pic>
        <p:nvPicPr>
          <p:cNvPr id="62" name="Picture 61">
            <a:extLst>
              <a:ext uri="{FF2B5EF4-FFF2-40B4-BE49-F238E27FC236}">
                <a16:creationId xmlns:a16="http://schemas.microsoft.com/office/drawing/2014/main" id="{CA2B5320-D55D-5ADA-9B49-5DDED4A535CD}"/>
              </a:ext>
            </a:extLst>
          </p:cNvPr>
          <p:cNvPicPr>
            <a:picLocks noChangeAspect="1"/>
          </p:cNvPicPr>
          <p:nvPr/>
        </p:nvPicPr>
        <p:blipFill>
          <a:blip r:embed="rId3"/>
          <a:srcRect t="26881" b="26881"/>
          <a:stretch/>
        </p:blipFill>
        <p:spPr>
          <a:xfrm rot="1831708">
            <a:off x="1363166" y="1763353"/>
            <a:ext cx="1845182" cy="853158"/>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61" name="Picture 60">
            <a:extLst>
              <a:ext uri="{FF2B5EF4-FFF2-40B4-BE49-F238E27FC236}">
                <a16:creationId xmlns:a16="http://schemas.microsoft.com/office/drawing/2014/main" id="{C95B7E88-FE68-D559-49CB-A9FF89614D4E}"/>
              </a:ext>
            </a:extLst>
          </p:cNvPr>
          <p:cNvPicPr>
            <a:picLocks noChangeAspect="1"/>
          </p:cNvPicPr>
          <p:nvPr/>
        </p:nvPicPr>
        <p:blipFill>
          <a:blip r:embed="rId4"/>
          <a:srcRect t="31001" b="31001"/>
          <a:stretch/>
        </p:blipFill>
        <p:spPr>
          <a:xfrm rot="20941823">
            <a:off x="-251764" y="1382615"/>
            <a:ext cx="1873287" cy="71182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60" name="Picture 59">
            <a:extLst>
              <a:ext uri="{FF2B5EF4-FFF2-40B4-BE49-F238E27FC236}">
                <a16:creationId xmlns:a16="http://schemas.microsoft.com/office/drawing/2014/main" id="{925A52A3-95F2-4DB5-8A3E-E7E04AD86500}"/>
              </a:ext>
            </a:extLst>
          </p:cNvPr>
          <p:cNvPicPr>
            <a:picLocks noChangeAspect="1"/>
          </p:cNvPicPr>
          <p:nvPr/>
        </p:nvPicPr>
        <p:blipFill>
          <a:blip r:embed="rId5"/>
          <a:srcRect t="27405" b="27405"/>
          <a:stretch/>
        </p:blipFill>
        <p:spPr>
          <a:xfrm rot="7577558">
            <a:off x="-1519864" y="2368527"/>
            <a:ext cx="1854130" cy="837897"/>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59" name="Picture 58">
            <a:extLst>
              <a:ext uri="{FF2B5EF4-FFF2-40B4-BE49-F238E27FC236}">
                <a16:creationId xmlns:a16="http://schemas.microsoft.com/office/drawing/2014/main" id="{226A0938-38EB-9667-52AF-BE837EB3C03B}"/>
              </a:ext>
            </a:extLst>
          </p:cNvPr>
          <p:cNvPicPr>
            <a:picLocks noChangeAspect="1"/>
          </p:cNvPicPr>
          <p:nvPr/>
        </p:nvPicPr>
        <p:blipFill>
          <a:blip r:embed="rId6"/>
          <a:srcRect t="30624" b="30624"/>
          <a:stretch/>
        </p:blipFill>
        <p:spPr>
          <a:xfrm rot="3918256">
            <a:off x="-1613743" y="4018657"/>
            <a:ext cx="1874548" cy="726443"/>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58" name="Picture 57">
            <a:extLst>
              <a:ext uri="{FF2B5EF4-FFF2-40B4-BE49-F238E27FC236}">
                <a16:creationId xmlns:a16="http://schemas.microsoft.com/office/drawing/2014/main" id="{5916EDB7-508B-4001-D52E-C4AFF9142E93}"/>
              </a:ext>
            </a:extLst>
          </p:cNvPr>
          <p:cNvPicPr>
            <a:picLocks noChangeAspect="1"/>
          </p:cNvPicPr>
          <p:nvPr/>
        </p:nvPicPr>
        <p:blipFill>
          <a:blip r:embed="rId7"/>
          <a:srcRect l="5014" r="5014"/>
          <a:stretch/>
        </p:blipFill>
        <p:spPr>
          <a:xfrm rot="3918256">
            <a:off x="-167333" y="4647474"/>
            <a:ext cx="1418011" cy="1576056"/>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57" name="Picture 56">
            <a:extLst>
              <a:ext uri="{FF2B5EF4-FFF2-40B4-BE49-F238E27FC236}">
                <a16:creationId xmlns:a16="http://schemas.microsoft.com/office/drawing/2014/main" id="{D85DFE66-BDE7-7077-FDA8-758F3957DF24}"/>
              </a:ext>
            </a:extLst>
          </p:cNvPr>
          <p:cNvPicPr>
            <a:picLocks noChangeAspect="1"/>
          </p:cNvPicPr>
          <p:nvPr/>
        </p:nvPicPr>
        <p:blipFill>
          <a:blip r:embed="rId8"/>
          <a:srcRect l="22751" r="22751"/>
          <a:stretch/>
        </p:blipFill>
        <p:spPr>
          <a:xfrm rot="3918256">
            <a:off x="1662677" y="4303768"/>
            <a:ext cx="893295" cy="1639134"/>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52" name="Picture 51">
            <a:extLst>
              <a:ext uri="{FF2B5EF4-FFF2-40B4-BE49-F238E27FC236}">
                <a16:creationId xmlns:a16="http://schemas.microsoft.com/office/drawing/2014/main" id="{B069711D-5DC4-6B6C-28A7-66103D5C8243}"/>
              </a:ext>
            </a:extLst>
          </p:cNvPr>
          <p:cNvPicPr>
            <a:picLocks noChangeAspect="1"/>
          </p:cNvPicPr>
          <p:nvPr/>
        </p:nvPicPr>
        <p:blipFill>
          <a:blip r:embed="rId9"/>
          <a:srcRect t="25361" b="25361"/>
          <a:stretch/>
        </p:blipFill>
        <p:spPr>
          <a:xfrm rot="6282585">
            <a:off x="2010739" y="3191008"/>
            <a:ext cx="1829094" cy="90132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3" name="TextBox 2">
            <a:extLst>
              <a:ext uri="{FF2B5EF4-FFF2-40B4-BE49-F238E27FC236}">
                <a16:creationId xmlns:a16="http://schemas.microsoft.com/office/drawing/2014/main" id="{899BE5D4-F82B-D396-0C04-ACC4E9BC9D4F}"/>
              </a:ext>
            </a:extLst>
          </p:cNvPr>
          <p:cNvSpPr txBox="1"/>
          <p:nvPr/>
        </p:nvSpPr>
        <p:spPr>
          <a:xfrm>
            <a:off x="3894107" y="626110"/>
            <a:ext cx="7566735" cy="584775"/>
          </a:xfrm>
          <a:prstGeom prst="rect">
            <a:avLst/>
          </a:prstGeom>
        </p:spPr>
        <p:txBody>
          <a:bodyPr wrap="square" rtlCol="0">
            <a:spAutoFit/>
          </a:bodyPr>
          <a:lstStyle/>
          <a:p>
            <a:pPr marL="0" indent="0" algn="ctr">
              <a:lnSpc>
                <a:spcPct val="100000"/>
              </a:lnSpc>
              <a:spcBef>
                <a:spcPts val="0"/>
              </a:spcBef>
              <a:buFontTx/>
              <a:buNone/>
            </a:pPr>
            <a:r>
              <a:rPr lang="en-US" sz="3200" b="1" dirty="0">
                <a:latin typeface="Posterama" panose="020B0504020200020000" pitchFamily="34" charset="0"/>
                <a:ea typeface="微软雅黑"/>
                <a:cs typeface="Posterama" panose="020B0504020200020000" pitchFamily="34" charset="0"/>
              </a:rPr>
              <a:t>System Structure</a:t>
            </a:r>
          </a:p>
        </p:txBody>
      </p:sp>
      <p:pic>
        <p:nvPicPr>
          <p:cNvPr id="15" name="Picture 14">
            <a:extLst>
              <a:ext uri="{FF2B5EF4-FFF2-40B4-BE49-F238E27FC236}">
                <a16:creationId xmlns:a16="http://schemas.microsoft.com/office/drawing/2014/main" id="{6D502625-EE8F-7BFC-6804-1DA1EBA602E9}"/>
              </a:ext>
            </a:extLst>
          </p:cNvPr>
          <p:cNvPicPr>
            <a:picLocks noChangeAspect="1"/>
          </p:cNvPicPr>
          <p:nvPr/>
        </p:nvPicPr>
        <p:blipFill>
          <a:blip r:embed="rId10"/>
          <a:srcRect/>
          <a:stretch/>
        </p:blipFill>
        <p:spPr>
          <a:xfrm>
            <a:off x="6096000" y="1323640"/>
            <a:ext cx="3496574" cy="5244862"/>
          </a:xfrm>
          <a:prstGeom prst="rect">
            <a:avLst/>
          </a:prstGeom>
        </p:spPr>
      </p:pic>
    </p:spTree>
    <p:extLst>
      <p:ext uri="{BB962C8B-B14F-4D97-AF65-F5344CB8AC3E}">
        <p14:creationId xmlns:p14="http://schemas.microsoft.com/office/powerpoint/2010/main" val="942754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7143-B48A-8946-2961-A495EEA83661}"/>
            </a:ext>
          </a:extLst>
        </p:cNvPr>
        <p:cNvGrpSpPr/>
        <p:nvPr/>
      </p:nvGrpSpPr>
      <p:grpSpPr>
        <a:xfrm>
          <a:off x="0" y="0"/>
          <a:ext cx="0" cy="0"/>
          <a:chOff x="0" y="0"/>
          <a:chExt cx="0" cy="0"/>
        </a:xfrm>
      </p:grpSpPr>
      <p:pic>
        <p:nvPicPr>
          <p:cNvPr id="62" name="Picture 61">
            <a:extLst>
              <a:ext uri="{FF2B5EF4-FFF2-40B4-BE49-F238E27FC236}">
                <a16:creationId xmlns:a16="http://schemas.microsoft.com/office/drawing/2014/main" id="{518EFBF3-28C3-D6A2-F4FD-B088F95DAD93}"/>
              </a:ext>
            </a:extLst>
          </p:cNvPr>
          <p:cNvPicPr>
            <a:picLocks noChangeAspect="1"/>
          </p:cNvPicPr>
          <p:nvPr/>
        </p:nvPicPr>
        <p:blipFill>
          <a:blip r:embed="rId3"/>
          <a:srcRect t="26881" b="26881"/>
          <a:stretch/>
        </p:blipFill>
        <p:spPr>
          <a:xfrm rot="476579">
            <a:off x="708527" y="1403702"/>
            <a:ext cx="1845182" cy="853158"/>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61" name="Picture 60">
            <a:extLst>
              <a:ext uri="{FF2B5EF4-FFF2-40B4-BE49-F238E27FC236}">
                <a16:creationId xmlns:a16="http://schemas.microsoft.com/office/drawing/2014/main" id="{B07E5F46-566B-3966-9F42-E597B20ACC35}"/>
              </a:ext>
            </a:extLst>
          </p:cNvPr>
          <p:cNvPicPr>
            <a:picLocks noChangeAspect="1"/>
          </p:cNvPicPr>
          <p:nvPr/>
        </p:nvPicPr>
        <p:blipFill>
          <a:blip r:embed="rId4"/>
          <a:srcRect t="31001" b="31001"/>
          <a:stretch/>
        </p:blipFill>
        <p:spPr>
          <a:xfrm rot="19586694">
            <a:off x="-964310" y="1654829"/>
            <a:ext cx="1873287" cy="71182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60" name="Picture 59">
            <a:extLst>
              <a:ext uri="{FF2B5EF4-FFF2-40B4-BE49-F238E27FC236}">
                <a16:creationId xmlns:a16="http://schemas.microsoft.com/office/drawing/2014/main" id="{351F5472-ECE6-7966-C38E-B279B5C4DE3A}"/>
              </a:ext>
            </a:extLst>
          </p:cNvPr>
          <p:cNvPicPr>
            <a:picLocks noChangeAspect="1"/>
          </p:cNvPicPr>
          <p:nvPr/>
        </p:nvPicPr>
        <p:blipFill>
          <a:blip r:embed="rId5"/>
          <a:srcRect t="27405" b="27405"/>
          <a:stretch/>
        </p:blipFill>
        <p:spPr>
          <a:xfrm rot="6222429">
            <a:off x="-1731562" y="3051002"/>
            <a:ext cx="1854130" cy="837897"/>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59" name="Picture 58">
            <a:extLst>
              <a:ext uri="{FF2B5EF4-FFF2-40B4-BE49-F238E27FC236}">
                <a16:creationId xmlns:a16="http://schemas.microsoft.com/office/drawing/2014/main" id="{8DE2AD8E-D4E5-2D7E-FE7C-8C35E4EA2D7A}"/>
              </a:ext>
            </a:extLst>
          </p:cNvPr>
          <p:cNvPicPr>
            <a:picLocks noChangeAspect="1"/>
          </p:cNvPicPr>
          <p:nvPr/>
        </p:nvPicPr>
        <p:blipFill>
          <a:blip r:embed="rId6"/>
          <a:srcRect t="30624" b="30624"/>
          <a:stretch/>
        </p:blipFill>
        <p:spPr>
          <a:xfrm rot="2563127">
            <a:off x="-1206675" y="4610987"/>
            <a:ext cx="1874548" cy="726443"/>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58" name="Picture 57">
            <a:extLst>
              <a:ext uri="{FF2B5EF4-FFF2-40B4-BE49-F238E27FC236}">
                <a16:creationId xmlns:a16="http://schemas.microsoft.com/office/drawing/2014/main" id="{A709C0E9-D9BE-EF76-E034-1946A0A0764E}"/>
              </a:ext>
            </a:extLst>
          </p:cNvPr>
          <p:cNvPicPr>
            <a:picLocks noChangeAspect="1"/>
          </p:cNvPicPr>
          <p:nvPr/>
        </p:nvPicPr>
        <p:blipFill>
          <a:blip r:embed="rId7"/>
          <a:srcRect l="5014" r="5014"/>
          <a:stretch/>
        </p:blipFill>
        <p:spPr>
          <a:xfrm rot="2563127">
            <a:off x="550968" y="4691159"/>
            <a:ext cx="1418011" cy="1576056"/>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57" name="Picture 56">
            <a:extLst>
              <a:ext uri="{FF2B5EF4-FFF2-40B4-BE49-F238E27FC236}">
                <a16:creationId xmlns:a16="http://schemas.microsoft.com/office/drawing/2014/main" id="{32DB4D7D-4AE4-B792-4A6A-32A52E2DDA49}"/>
              </a:ext>
            </a:extLst>
          </p:cNvPr>
          <p:cNvPicPr>
            <a:picLocks noChangeAspect="1"/>
          </p:cNvPicPr>
          <p:nvPr/>
        </p:nvPicPr>
        <p:blipFill>
          <a:blip r:embed="rId8"/>
          <a:srcRect l="22751" r="22751"/>
          <a:stretch/>
        </p:blipFill>
        <p:spPr>
          <a:xfrm rot="2563127">
            <a:off x="2140861" y="3769320"/>
            <a:ext cx="893295" cy="1639134"/>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52" name="Picture 51">
            <a:extLst>
              <a:ext uri="{FF2B5EF4-FFF2-40B4-BE49-F238E27FC236}">
                <a16:creationId xmlns:a16="http://schemas.microsoft.com/office/drawing/2014/main" id="{B27782F2-0B59-F6F9-F8A1-A8A6C25EFF69}"/>
              </a:ext>
            </a:extLst>
          </p:cNvPr>
          <p:cNvPicPr>
            <a:picLocks noChangeAspect="1"/>
          </p:cNvPicPr>
          <p:nvPr/>
        </p:nvPicPr>
        <p:blipFill>
          <a:blip r:embed="rId9"/>
          <a:srcRect t="25361" b="25361"/>
          <a:stretch/>
        </p:blipFill>
        <p:spPr>
          <a:xfrm rot="4927456">
            <a:off x="1911468" y="1996081"/>
            <a:ext cx="2829058" cy="1394077"/>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6" name="TextBox 5">
            <a:extLst>
              <a:ext uri="{FF2B5EF4-FFF2-40B4-BE49-F238E27FC236}">
                <a16:creationId xmlns:a16="http://schemas.microsoft.com/office/drawing/2014/main" id="{CBA6CF4E-B480-0973-8CF8-8F639ECF2494}"/>
              </a:ext>
            </a:extLst>
          </p:cNvPr>
          <p:cNvSpPr txBox="1"/>
          <p:nvPr/>
        </p:nvSpPr>
        <p:spPr>
          <a:xfrm>
            <a:off x="4599305" y="1295678"/>
            <a:ext cx="7501655" cy="3785652"/>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Environment &amp; Project Layout</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dirty="0">
                <a:solidFill>
                  <a:schemeClr val="accent6"/>
                </a:solidFill>
                <a:latin typeface="+mj-lt"/>
                <a:ea typeface="+mj-ea"/>
                <a:cs typeface="+mj-cs"/>
              </a:rPr>
              <a:t>WSL / Linux with GCC, OpenSSL, </a:t>
            </a:r>
            <a:r>
              <a:rPr lang="en-US" sz="1600" dirty="0" err="1">
                <a:solidFill>
                  <a:schemeClr val="accent6"/>
                </a:solidFill>
                <a:latin typeface="+mj-lt"/>
                <a:ea typeface="+mj-ea"/>
                <a:cs typeface="+mj-cs"/>
              </a:rPr>
              <a:t>pthreads</a:t>
            </a:r>
            <a:endParaRPr lang="en-US" sz="1600" dirty="0">
              <a:solidFill>
                <a:schemeClr val="accent6"/>
              </a:solidFill>
              <a:latin typeface="+mj-lt"/>
              <a:ea typeface="+mj-ea"/>
              <a:cs typeface="+mj-cs"/>
            </a:endParaRPr>
          </a:p>
          <a:p>
            <a:pPr>
              <a:lnSpc>
                <a:spcPct val="100000"/>
              </a:lnSpc>
              <a:spcBef>
                <a:spcPts val="0"/>
              </a:spcBef>
            </a:pPr>
            <a:endParaRPr lang="en-US" sz="1600" dirty="0">
              <a:solidFill>
                <a:schemeClr val="accent6"/>
              </a:solidFill>
              <a:latin typeface="+mj-lt"/>
              <a:ea typeface="+mj-ea"/>
              <a:cs typeface="+mj-cs"/>
            </a:endParaRPr>
          </a:p>
          <a:p>
            <a:pPr>
              <a:lnSpc>
                <a:spcPct val="100000"/>
              </a:lnSpc>
              <a:spcBef>
                <a:spcPts val="0"/>
              </a:spcBef>
            </a:pPr>
            <a:r>
              <a:rPr lang="en-US" sz="1600" dirty="0">
                <a:solidFill>
                  <a:schemeClr val="accent6"/>
                </a:solidFill>
                <a:latin typeface="+mj-lt"/>
                <a:ea typeface="+mj-ea"/>
                <a:cs typeface="+mj-cs"/>
              </a:rPr>
              <a:t>Directory structure</a:t>
            </a:r>
          </a:p>
          <a:p>
            <a:pPr>
              <a:lnSpc>
                <a:spcPct val="100000"/>
              </a:lnSpc>
              <a:spcBef>
                <a:spcPts val="0"/>
              </a:spcBef>
            </a:pPr>
            <a:endParaRPr lang="en-US" sz="1600" dirty="0">
              <a:solidFill>
                <a:schemeClr val="accent6"/>
              </a:solidFill>
              <a:latin typeface="+mj-lt"/>
              <a:ea typeface="+mj-ea"/>
              <a:cs typeface="+mj-cs"/>
            </a:endParaRPr>
          </a:p>
          <a:p>
            <a:pPr>
              <a:lnSpc>
                <a:spcPct val="100000"/>
              </a:lnSpc>
              <a:spcBef>
                <a:spcPts val="0"/>
              </a:spcBef>
            </a:pPr>
            <a:r>
              <a:rPr lang="en-US" sz="1600" dirty="0">
                <a:solidFill>
                  <a:schemeClr val="accent6"/>
                </a:solidFill>
                <a:latin typeface="+mj-lt"/>
                <a:ea typeface="+mj-ea"/>
                <a:cs typeface="+mj-cs"/>
              </a:rPr>
              <a:t>	include/</a:t>
            </a:r>
          </a:p>
          <a:p>
            <a:pPr>
              <a:lnSpc>
                <a:spcPct val="100000"/>
              </a:lnSpc>
              <a:spcBef>
                <a:spcPts val="0"/>
              </a:spcBef>
            </a:pPr>
            <a:r>
              <a:rPr lang="en-US" sz="1600" dirty="0">
                <a:solidFill>
                  <a:schemeClr val="accent6"/>
                </a:solidFill>
                <a:latin typeface="+mj-lt"/>
                <a:ea typeface="+mj-ea"/>
                <a:cs typeface="+mj-cs"/>
              </a:rPr>
              <a:t>  		</a:t>
            </a:r>
            <a:r>
              <a:rPr lang="en-US" sz="1600" dirty="0" err="1">
                <a:solidFill>
                  <a:schemeClr val="accent6"/>
                </a:solidFill>
                <a:latin typeface="+mj-lt"/>
                <a:ea typeface="+mj-ea"/>
                <a:cs typeface="+mj-cs"/>
              </a:rPr>
              <a:t>common.h</a:t>
            </a:r>
            <a:endParaRPr lang="en-US" sz="1600" dirty="0">
              <a:solidFill>
                <a:schemeClr val="accent6"/>
              </a:solidFill>
              <a:latin typeface="+mj-lt"/>
              <a:ea typeface="+mj-ea"/>
              <a:cs typeface="+mj-cs"/>
            </a:endParaRPr>
          </a:p>
          <a:p>
            <a:pPr>
              <a:lnSpc>
                <a:spcPct val="100000"/>
              </a:lnSpc>
              <a:spcBef>
                <a:spcPts val="0"/>
              </a:spcBef>
            </a:pPr>
            <a:r>
              <a:rPr lang="en-US" sz="1600" dirty="0">
                <a:solidFill>
                  <a:schemeClr val="accent6"/>
                </a:solidFill>
                <a:latin typeface="+mj-lt"/>
                <a:ea typeface="+mj-ea"/>
                <a:cs typeface="+mj-cs"/>
              </a:rPr>
              <a:t>	</a:t>
            </a:r>
            <a:r>
              <a:rPr lang="en-US" sz="1600" dirty="0" err="1">
                <a:solidFill>
                  <a:schemeClr val="accent6"/>
                </a:solidFill>
                <a:latin typeface="+mj-lt"/>
                <a:ea typeface="+mj-ea"/>
                <a:cs typeface="+mj-cs"/>
              </a:rPr>
              <a:t>src</a:t>
            </a:r>
            <a:r>
              <a:rPr lang="en-US" sz="1600" dirty="0">
                <a:solidFill>
                  <a:schemeClr val="accent6"/>
                </a:solidFill>
                <a:latin typeface="+mj-lt"/>
                <a:ea typeface="+mj-ea"/>
                <a:cs typeface="+mj-cs"/>
              </a:rPr>
              <a:t>/</a:t>
            </a:r>
          </a:p>
          <a:p>
            <a:pPr>
              <a:lnSpc>
                <a:spcPct val="100000"/>
              </a:lnSpc>
              <a:spcBef>
                <a:spcPts val="0"/>
              </a:spcBef>
            </a:pPr>
            <a:r>
              <a:rPr lang="en-US" sz="1600" dirty="0">
                <a:solidFill>
                  <a:schemeClr val="accent6"/>
                </a:solidFill>
                <a:latin typeface="+mj-lt"/>
                <a:ea typeface="+mj-ea"/>
                <a:cs typeface="+mj-cs"/>
              </a:rPr>
              <a:t>  		</a:t>
            </a:r>
            <a:r>
              <a:rPr lang="en-US" sz="1600" dirty="0" err="1">
                <a:solidFill>
                  <a:schemeClr val="accent6"/>
                </a:solidFill>
                <a:latin typeface="+mj-lt"/>
                <a:ea typeface="+mj-ea"/>
                <a:cs typeface="+mj-cs"/>
              </a:rPr>
              <a:t>main.c</a:t>
            </a:r>
            <a:r>
              <a:rPr lang="en-US" sz="1600" dirty="0">
                <a:solidFill>
                  <a:schemeClr val="accent6"/>
                </a:solidFill>
                <a:latin typeface="+mj-lt"/>
                <a:ea typeface="+mj-ea"/>
                <a:cs typeface="+mj-cs"/>
              </a:rPr>
              <a:t> 	: mode selector (server vs client)</a:t>
            </a:r>
          </a:p>
          <a:p>
            <a:pPr>
              <a:lnSpc>
                <a:spcPct val="100000"/>
              </a:lnSpc>
              <a:spcBef>
                <a:spcPts val="0"/>
              </a:spcBef>
            </a:pPr>
            <a:r>
              <a:rPr lang="en-US" sz="1600" dirty="0">
                <a:solidFill>
                  <a:schemeClr val="accent6"/>
                </a:solidFill>
                <a:latin typeface="+mj-lt"/>
                <a:ea typeface="+mj-ea"/>
                <a:cs typeface="+mj-cs"/>
              </a:rPr>
              <a:t>  		</a:t>
            </a:r>
            <a:r>
              <a:rPr lang="en-US" sz="1600" dirty="0" err="1">
                <a:solidFill>
                  <a:schemeClr val="accent6"/>
                </a:solidFill>
                <a:latin typeface="+mj-lt"/>
                <a:ea typeface="+mj-ea"/>
                <a:cs typeface="+mj-cs"/>
              </a:rPr>
              <a:t>server.c</a:t>
            </a:r>
            <a:r>
              <a:rPr lang="en-US" sz="1600" dirty="0">
                <a:solidFill>
                  <a:schemeClr val="accent6"/>
                </a:solidFill>
                <a:latin typeface="+mj-lt"/>
                <a:ea typeface="+mj-ea"/>
                <a:cs typeface="+mj-cs"/>
              </a:rPr>
              <a:t> 	: chatroom &amp; key‐exchange server</a:t>
            </a:r>
          </a:p>
          <a:p>
            <a:pPr>
              <a:lnSpc>
                <a:spcPct val="100000"/>
              </a:lnSpc>
              <a:spcBef>
                <a:spcPts val="0"/>
              </a:spcBef>
            </a:pPr>
            <a:r>
              <a:rPr lang="en-US" sz="1600" dirty="0">
                <a:solidFill>
                  <a:schemeClr val="accent6"/>
                </a:solidFill>
                <a:latin typeface="+mj-lt"/>
                <a:ea typeface="+mj-ea"/>
                <a:cs typeface="+mj-cs"/>
              </a:rPr>
              <a:t>  		</a:t>
            </a:r>
            <a:r>
              <a:rPr lang="en-US" sz="1600" dirty="0" err="1">
                <a:solidFill>
                  <a:schemeClr val="accent6"/>
                </a:solidFill>
                <a:latin typeface="+mj-lt"/>
                <a:ea typeface="+mj-ea"/>
                <a:cs typeface="+mj-cs"/>
              </a:rPr>
              <a:t>client.c</a:t>
            </a:r>
            <a:r>
              <a:rPr lang="en-US" sz="1600" dirty="0">
                <a:solidFill>
                  <a:schemeClr val="accent6"/>
                </a:solidFill>
                <a:latin typeface="+mj-lt"/>
                <a:ea typeface="+mj-ea"/>
                <a:cs typeface="+mj-cs"/>
              </a:rPr>
              <a:t>       : CLI, P2P orchestration</a:t>
            </a:r>
          </a:p>
          <a:p>
            <a:pPr>
              <a:lnSpc>
                <a:spcPct val="100000"/>
              </a:lnSpc>
              <a:spcBef>
                <a:spcPts val="0"/>
              </a:spcBef>
            </a:pPr>
            <a:r>
              <a:rPr lang="en-US" sz="1600" dirty="0">
                <a:solidFill>
                  <a:schemeClr val="accent6"/>
                </a:solidFill>
                <a:latin typeface="+mj-lt"/>
                <a:ea typeface="+mj-ea"/>
                <a:cs typeface="+mj-cs"/>
              </a:rPr>
              <a:t>  		p2p.c          : direct send/receive of messages &amp; files</a:t>
            </a:r>
          </a:p>
          <a:p>
            <a:pPr>
              <a:lnSpc>
                <a:spcPct val="100000"/>
              </a:lnSpc>
              <a:spcBef>
                <a:spcPts val="0"/>
              </a:spcBef>
            </a:pPr>
            <a:r>
              <a:rPr lang="en-US" sz="1600" dirty="0">
                <a:solidFill>
                  <a:schemeClr val="accent6"/>
                </a:solidFill>
                <a:latin typeface="+mj-lt"/>
                <a:ea typeface="+mj-ea"/>
                <a:cs typeface="+mj-cs"/>
              </a:rPr>
              <a:t>  		</a:t>
            </a:r>
            <a:r>
              <a:rPr lang="en-US" sz="1600" dirty="0" err="1">
                <a:solidFill>
                  <a:schemeClr val="accent6"/>
                </a:solidFill>
                <a:latin typeface="+mj-lt"/>
                <a:ea typeface="+mj-ea"/>
                <a:cs typeface="+mj-cs"/>
              </a:rPr>
              <a:t>encryption.c</a:t>
            </a:r>
            <a:r>
              <a:rPr lang="en-US" sz="1600" dirty="0">
                <a:solidFill>
                  <a:schemeClr val="accent6"/>
                </a:solidFill>
                <a:latin typeface="+mj-lt"/>
                <a:ea typeface="+mj-ea"/>
                <a:cs typeface="+mj-cs"/>
              </a:rPr>
              <a:t>  : RSA/AES helpers</a:t>
            </a:r>
          </a:p>
          <a:p>
            <a:pPr>
              <a:lnSpc>
                <a:spcPct val="100000"/>
              </a:lnSpc>
              <a:spcBef>
                <a:spcPts val="0"/>
              </a:spcBef>
            </a:pPr>
            <a:r>
              <a:rPr lang="en-US" sz="1600" dirty="0">
                <a:solidFill>
                  <a:schemeClr val="accent6"/>
                </a:solidFill>
                <a:latin typeface="+mj-lt"/>
                <a:ea typeface="+mj-ea"/>
                <a:cs typeface="+mj-cs"/>
              </a:rPr>
              <a:t>	</a:t>
            </a:r>
            <a:r>
              <a:rPr lang="en-US" sz="1600" dirty="0" err="1">
                <a:solidFill>
                  <a:schemeClr val="accent6"/>
                </a:solidFill>
                <a:latin typeface="+mj-lt"/>
                <a:ea typeface="+mj-ea"/>
                <a:cs typeface="+mj-cs"/>
              </a:rPr>
              <a:t>Makefile</a:t>
            </a:r>
            <a:r>
              <a:rPr lang="en-US" sz="1600" dirty="0">
                <a:solidFill>
                  <a:schemeClr val="accent6"/>
                </a:solidFill>
                <a:latin typeface="+mj-lt"/>
                <a:ea typeface="+mj-ea"/>
                <a:cs typeface="+mj-cs"/>
              </a:rPr>
              <a:t>: build “build/</a:t>
            </a:r>
            <a:r>
              <a:rPr lang="en-US" sz="1600" dirty="0" err="1">
                <a:solidFill>
                  <a:schemeClr val="accent6"/>
                </a:solidFill>
                <a:latin typeface="+mj-lt"/>
                <a:ea typeface="+mj-ea"/>
                <a:cs typeface="+mj-cs"/>
              </a:rPr>
              <a:t>chatapp</a:t>
            </a:r>
            <a:r>
              <a:rPr lang="en-US" sz="1600" dirty="0">
                <a:solidFill>
                  <a:schemeClr val="accent6"/>
                </a:solidFill>
                <a:latin typeface="+mj-lt"/>
                <a:ea typeface="+mj-ea"/>
                <a:cs typeface="+mj-cs"/>
              </a:rPr>
              <a:t>”</a:t>
            </a:r>
          </a:p>
        </p:txBody>
      </p:sp>
      <p:sp>
        <p:nvSpPr>
          <p:cNvPr id="8" name="TextBox 7">
            <a:extLst>
              <a:ext uri="{FF2B5EF4-FFF2-40B4-BE49-F238E27FC236}">
                <a16:creationId xmlns:a16="http://schemas.microsoft.com/office/drawing/2014/main" id="{6A63B810-FE5F-A03B-64A2-ABCBB3525293}"/>
              </a:ext>
            </a:extLst>
          </p:cNvPr>
          <p:cNvSpPr txBox="1"/>
          <p:nvPr/>
        </p:nvSpPr>
        <p:spPr>
          <a:xfrm>
            <a:off x="-463356" y="3422096"/>
            <a:ext cx="3446657" cy="400110"/>
          </a:xfrm>
          <a:prstGeom prst="rect">
            <a:avLst/>
          </a:prstGeom>
        </p:spPr>
        <p:txBody>
          <a:bodyPr wrap="square" rtlCol="0">
            <a:spAutoFit/>
          </a:bodyPr>
          <a:lstStyle/>
          <a:p>
            <a:pPr marL="0" indent="0" algn="ctr">
              <a:lnSpc>
                <a:spcPct val="100000"/>
              </a:lnSpc>
              <a:spcBef>
                <a:spcPts val="0"/>
              </a:spcBef>
              <a:buFontTx/>
              <a:buNone/>
            </a:pPr>
            <a:r>
              <a:rPr lang="en-US" sz="2000" b="1" dirty="0">
                <a:latin typeface="Posterama" panose="020B0504020200020000" pitchFamily="34" charset="0"/>
                <a:ea typeface="微软雅黑"/>
                <a:cs typeface="Posterama" panose="020B0504020200020000" pitchFamily="34" charset="0"/>
              </a:rPr>
              <a:t>Implementation</a:t>
            </a:r>
          </a:p>
        </p:txBody>
      </p:sp>
    </p:spTree>
    <p:extLst>
      <p:ext uri="{BB962C8B-B14F-4D97-AF65-F5344CB8AC3E}">
        <p14:creationId xmlns:p14="http://schemas.microsoft.com/office/powerpoint/2010/main" val="319124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A6888-EE35-F2E2-F57E-E1AACD22944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637AB6F-52D2-4CED-613C-E6FD579EA1A0}"/>
              </a:ext>
            </a:extLst>
          </p:cNvPr>
          <p:cNvPicPr>
            <a:picLocks noChangeAspect="1"/>
          </p:cNvPicPr>
          <p:nvPr/>
        </p:nvPicPr>
        <p:blipFill>
          <a:blip r:embed="rId3"/>
          <a:srcRect t="26881" b="26881"/>
          <a:stretch/>
        </p:blipFill>
        <p:spPr>
          <a:xfrm rot="18794598">
            <a:off x="-1024932" y="1904601"/>
            <a:ext cx="1845182" cy="853158"/>
          </a:xfrm>
          <a:custGeom>
            <a:avLst/>
            <a:gdLst>
              <a:gd name="connsiteX0" fmla="*/ 1845182 w 1845182"/>
              <a:gd name="connsiteY0" fmla="*/ 404875 h 853158"/>
              <a:gd name="connsiteX1" fmla="*/ 1524745 w 1845182"/>
              <a:gd name="connsiteY1" fmla="*/ 853158 h 853158"/>
              <a:gd name="connsiteX2" fmla="*/ 1497072 w 1845182"/>
              <a:gd name="connsiteY2" fmla="*/ 831729 h 853158"/>
              <a:gd name="connsiteX3" fmla="*/ 147010 w 1845182"/>
              <a:gd name="connsiteY3" fmla="*/ 600470 h 853158"/>
              <a:gd name="connsiteX4" fmla="*/ 0 w 1845182"/>
              <a:gd name="connsiteY4" fmla="*/ 81594 h 853158"/>
              <a:gd name="connsiteX5" fmla="*/ 1845182 w 1845182"/>
              <a:gd name="connsiteY5" fmla="*/ 404875 h 8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182" h="853158">
                <a:moveTo>
                  <a:pt x="1845182" y="404875"/>
                </a:moveTo>
                <a:lnTo>
                  <a:pt x="1524745" y="853158"/>
                </a:lnTo>
                <a:lnTo>
                  <a:pt x="1497072" y="831729"/>
                </a:lnTo>
                <a:cubicBezTo>
                  <a:pt x="1116125" y="564820"/>
                  <a:pt x="625728" y="464837"/>
                  <a:pt x="147010" y="600470"/>
                </a:cubicBezTo>
                <a:lnTo>
                  <a:pt x="0" y="81594"/>
                </a:lnTo>
                <a:cubicBezTo>
                  <a:pt x="631856" y="-97427"/>
                  <a:pt x="1311000" y="21561"/>
                  <a:pt x="1845182" y="404875"/>
                </a:cubicBezTo>
                <a:close/>
              </a:path>
            </a:pathLst>
          </a:custGeom>
        </p:spPr>
      </p:pic>
      <p:pic>
        <p:nvPicPr>
          <p:cNvPr id="3" name="Picture 2">
            <a:extLst>
              <a:ext uri="{FF2B5EF4-FFF2-40B4-BE49-F238E27FC236}">
                <a16:creationId xmlns:a16="http://schemas.microsoft.com/office/drawing/2014/main" id="{334E0DC1-A5ED-B2F7-D50A-4B3CA5EEBAD0}"/>
              </a:ext>
            </a:extLst>
          </p:cNvPr>
          <p:cNvPicPr>
            <a:picLocks noChangeAspect="1"/>
          </p:cNvPicPr>
          <p:nvPr/>
        </p:nvPicPr>
        <p:blipFill>
          <a:blip r:embed="rId4"/>
          <a:srcRect t="31001" b="31001"/>
          <a:stretch/>
        </p:blipFill>
        <p:spPr>
          <a:xfrm rot="16304713">
            <a:off x="-1850252" y="3433339"/>
            <a:ext cx="1873287" cy="711827"/>
          </a:xfrm>
          <a:custGeom>
            <a:avLst/>
            <a:gdLst>
              <a:gd name="connsiteX0" fmla="*/ 1873287 w 1873287"/>
              <a:gd name="connsiteY0" fmla="*/ 212778 h 711827"/>
              <a:gd name="connsiteX1" fmla="*/ 1639590 w 1873287"/>
              <a:gd name="connsiteY1" fmla="*/ 698812 h 711827"/>
              <a:gd name="connsiteX2" fmla="*/ 269869 w 1873287"/>
              <a:gd name="connsiteY2" fmla="*/ 695455 h 711827"/>
              <a:gd name="connsiteX3" fmla="*/ 238934 w 1873287"/>
              <a:gd name="connsiteY3" fmla="*/ 711827 h 711827"/>
              <a:gd name="connsiteX4" fmla="*/ 0 w 1873287"/>
              <a:gd name="connsiteY4" fmla="*/ 215292 h 711827"/>
              <a:gd name="connsiteX5" fmla="*/ 1873287 w 1873287"/>
              <a:gd name="connsiteY5" fmla="*/ 212778 h 7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87" h="711827">
                <a:moveTo>
                  <a:pt x="1873287" y="212778"/>
                </a:moveTo>
                <a:lnTo>
                  <a:pt x="1639590" y="698812"/>
                </a:lnTo>
                <a:cubicBezTo>
                  <a:pt x="1191171" y="483202"/>
                  <a:pt x="690897" y="497726"/>
                  <a:pt x="269869" y="695455"/>
                </a:cubicBezTo>
                <a:lnTo>
                  <a:pt x="238934" y="711827"/>
                </a:lnTo>
                <a:lnTo>
                  <a:pt x="0" y="215292"/>
                </a:lnTo>
                <a:cubicBezTo>
                  <a:pt x="591933" y="-70879"/>
                  <a:pt x="1281422" y="-71805"/>
                  <a:pt x="1873287" y="212778"/>
                </a:cubicBezTo>
                <a:close/>
              </a:path>
            </a:pathLst>
          </a:custGeom>
        </p:spPr>
      </p:pic>
      <p:pic>
        <p:nvPicPr>
          <p:cNvPr id="5" name="Picture 4">
            <a:extLst>
              <a:ext uri="{FF2B5EF4-FFF2-40B4-BE49-F238E27FC236}">
                <a16:creationId xmlns:a16="http://schemas.microsoft.com/office/drawing/2014/main" id="{3C4AD77B-598F-4824-4327-22353D4424AD}"/>
              </a:ext>
            </a:extLst>
          </p:cNvPr>
          <p:cNvPicPr>
            <a:picLocks noChangeAspect="1"/>
          </p:cNvPicPr>
          <p:nvPr/>
        </p:nvPicPr>
        <p:blipFill>
          <a:blip r:embed="rId5"/>
          <a:srcRect t="27405" b="27405"/>
          <a:stretch/>
        </p:blipFill>
        <p:spPr>
          <a:xfrm rot="2940448">
            <a:off x="-1098664" y="4847522"/>
            <a:ext cx="1854130" cy="837897"/>
          </a:xfrm>
          <a:custGeom>
            <a:avLst/>
            <a:gdLst>
              <a:gd name="connsiteX0" fmla="*/ 161482 w 1854130"/>
              <a:gd name="connsiteY0" fmla="*/ 217257 h 837897"/>
              <a:gd name="connsiteX1" fmla="*/ 277731 w 1854130"/>
              <a:gd name="connsiteY1" fmla="*/ 248074 h 837897"/>
              <a:gd name="connsiteX2" fmla="*/ 1222017 w 1854130"/>
              <a:gd name="connsiteY2" fmla="*/ 168688 h 837897"/>
              <a:gd name="connsiteX3" fmla="*/ 1514153 w 1854130"/>
              <a:gd name="connsiteY3" fmla="*/ 18131 h 837897"/>
              <a:gd name="connsiteX4" fmla="*/ 1539270 w 1854130"/>
              <a:gd name="connsiteY4" fmla="*/ 0 h 837897"/>
              <a:gd name="connsiteX5" fmla="*/ 1854130 w 1854130"/>
              <a:gd name="connsiteY5" fmla="*/ 458755 h 837897"/>
              <a:gd name="connsiteX6" fmla="*/ 0 w 1854130"/>
              <a:gd name="connsiteY6" fmla="*/ 744098 h 8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4130" h="837897">
                <a:moveTo>
                  <a:pt x="161482" y="217257"/>
                </a:moveTo>
                <a:lnTo>
                  <a:pt x="277731" y="248074"/>
                </a:lnTo>
                <a:cubicBezTo>
                  <a:pt x="582086" y="313392"/>
                  <a:pt x="909504" y="292313"/>
                  <a:pt x="1222017" y="168688"/>
                </a:cubicBezTo>
                <a:cubicBezTo>
                  <a:pt x="1326188" y="127480"/>
                  <a:pt x="1423772" y="76827"/>
                  <a:pt x="1514153" y="18131"/>
                </a:cubicBezTo>
                <a:lnTo>
                  <a:pt x="1539270" y="0"/>
                </a:lnTo>
                <a:lnTo>
                  <a:pt x="1854130" y="458755"/>
                </a:lnTo>
                <a:cubicBezTo>
                  <a:pt x="1311400" y="830602"/>
                  <a:pt x="628964" y="935626"/>
                  <a:pt x="0" y="744098"/>
                </a:cubicBezTo>
                <a:close/>
              </a:path>
            </a:pathLst>
          </a:custGeom>
        </p:spPr>
      </p:pic>
      <p:pic>
        <p:nvPicPr>
          <p:cNvPr id="7" name="Picture 6">
            <a:extLst>
              <a:ext uri="{FF2B5EF4-FFF2-40B4-BE49-F238E27FC236}">
                <a16:creationId xmlns:a16="http://schemas.microsoft.com/office/drawing/2014/main" id="{BD385813-3C02-3811-EC2D-D6EB9B6222A4}"/>
              </a:ext>
            </a:extLst>
          </p:cNvPr>
          <p:cNvPicPr>
            <a:picLocks noChangeAspect="1"/>
          </p:cNvPicPr>
          <p:nvPr/>
        </p:nvPicPr>
        <p:blipFill>
          <a:blip r:embed="rId6"/>
          <a:srcRect t="30624" b="30624"/>
          <a:stretch/>
        </p:blipFill>
        <p:spPr>
          <a:xfrm rot="20881146">
            <a:off x="428015" y="5335795"/>
            <a:ext cx="1874548" cy="726443"/>
          </a:xfrm>
          <a:custGeom>
            <a:avLst/>
            <a:gdLst>
              <a:gd name="connsiteX0" fmla="*/ 248488 w 1874548"/>
              <a:gd name="connsiteY0" fmla="*/ 0 h 726443"/>
              <a:gd name="connsiteX1" fmla="*/ 365664 w 1874548"/>
              <a:gd name="connsiteY1" fmla="*/ 55052 h 726443"/>
              <a:gd name="connsiteX2" fmla="*/ 1581697 w 1874548"/>
              <a:gd name="connsiteY2" fmla="*/ 62497 h 726443"/>
              <a:gd name="connsiteX3" fmla="*/ 1645277 w 1874548"/>
              <a:gd name="connsiteY3" fmla="*/ 33417 h 726443"/>
              <a:gd name="connsiteX4" fmla="*/ 1874548 w 1874548"/>
              <a:gd name="connsiteY4" fmla="*/ 526841 h 726443"/>
              <a:gd name="connsiteX5" fmla="*/ 0 w 1874548"/>
              <a:gd name="connsiteY5" fmla="*/ 497841 h 72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48" h="726443">
                <a:moveTo>
                  <a:pt x="248488" y="0"/>
                </a:moveTo>
                <a:lnTo>
                  <a:pt x="365664" y="55052"/>
                </a:lnTo>
                <a:cubicBezTo>
                  <a:pt x="758972" y="216677"/>
                  <a:pt x="1196780" y="216193"/>
                  <a:pt x="1581697" y="62497"/>
                </a:cubicBezTo>
                <a:lnTo>
                  <a:pt x="1645277" y="33417"/>
                </a:lnTo>
                <a:lnTo>
                  <a:pt x="1874548" y="526841"/>
                </a:lnTo>
                <a:cubicBezTo>
                  <a:pt x="1278359" y="802802"/>
                  <a:pt x="588407" y="792129"/>
                  <a:pt x="0" y="497841"/>
                </a:cubicBezTo>
                <a:close/>
              </a:path>
            </a:pathLst>
          </a:custGeom>
        </p:spPr>
      </p:pic>
      <p:pic>
        <p:nvPicPr>
          <p:cNvPr id="8" name="Picture 7">
            <a:extLst>
              <a:ext uri="{FF2B5EF4-FFF2-40B4-BE49-F238E27FC236}">
                <a16:creationId xmlns:a16="http://schemas.microsoft.com/office/drawing/2014/main" id="{FA917597-27AD-475E-E8F9-B9F4F3E23366}"/>
              </a:ext>
            </a:extLst>
          </p:cNvPr>
          <p:cNvPicPr>
            <a:picLocks noChangeAspect="1"/>
          </p:cNvPicPr>
          <p:nvPr/>
        </p:nvPicPr>
        <p:blipFill>
          <a:blip r:embed="rId7"/>
          <a:srcRect l="5014" r="5014"/>
          <a:stretch/>
        </p:blipFill>
        <p:spPr>
          <a:xfrm rot="20881146">
            <a:off x="1952181" y="3954618"/>
            <a:ext cx="1418011" cy="1576056"/>
          </a:xfrm>
          <a:custGeom>
            <a:avLst/>
            <a:gdLst>
              <a:gd name="connsiteX0" fmla="*/ 889479 w 1418011"/>
              <a:gd name="connsiteY0" fmla="*/ 0 h 1576056"/>
              <a:gd name="connsiteX1" fmla="*/ 1418011 w 1418011"/>
              <a:gd name="connsiteY1" fmla="*/ 129179 h 1576056"/>
              <a:gd name="connsiteX2" fmla="*/ 229271 w 1418011"/>
              <a:gd name="connsiteY2" fmla="*/ 1576056 h 1576056"/>
              <a:gd name="connsiteX3" fmla="*/ 0 w 1418011"/>
              <a:gd name="connsiteY3" fmla="*/ 1082631 h 1576056"/>
              <a:gd name="connsiteX4" fmla="*/ 78095 w 1418011"/>
              <a:gd name="connsiteY4" fmla="*/ 1046911 h 1576056"/>
              <a:gd name="connsiteX5" fmla="*/ 572381 w 1418011"/>
              <a:gd name="connsiteY5" fmla="*/ 646158 h 1576056"/>
              <a:gd name="connsiteX6" fmla="*/ 869602 w 1418011"/>
              <a:gd name="connsiteY6" fmla="*/ 83503 h 157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011" h="1576056">
                <a:moveTo>
                  <a:pt x="889479" y="0"/>
                </a:moveTo>
                <a:lnTo>
                  <a:pt x="1418011" y="129179"/>
                </a:lnTo>
                <a:cubicBezTo>
                  <a:pt x="1262972" y="767563"/>
                  <a:pt x="825443" y="1300102"/>
                  <a:pt x="229271" y="1576056"/>
                </a:cubicBezTo>
                <a:lnTo>
                  <a:pt x="0" y="1082631"/>
                </a:lnTo>
                <a:lnTo>
                  <a:pt x="78095" y="1046911"/>
                </a:lnTo>
                <a:cubicBezTo>
                  <a:pt x="263181" y="950980"/>
                  <a:pt x="432001" y="817026"/>
                  <a:pt x="572381" y="646158"/>
                </a:cubicBezTo>
                <a:cubicBezTo>
                  <a:pt x="712761" y="475291"/>
                  <a:pt x="811410" y="283686"/>
                  <a:pt x="869602" y="83503"/>
                </a:cubicBezTo>
                <a:close/>
              </a:path>
            </a:pathLst>
          </a:custGeom>
        </p:spPr>
      </p:pic>
      <p:pic>
        <p:nvPicPr>
          <p:cNvPr id="9" name="Picture 8">
            <a:extLst>
              <a:ext uri="{FF2B5EF4-FFF2-40B4-BE49-F238E27FC236}">
                <a16:creationId xmlns:a16="http://schemas.microsoft.com/office/drawing/2014/main" id="{628B9E92-3536-92B0-F1AF-A7A9D63D98A6}"/>
              </a:ext>
            </a:extLst>
          </p:cNvPr>
          <p:cNvPicPr>
            <a:picLocks noChangeAspect="1"/>
          </p:cNvPicPr>
          <p:nvPr/>
        </p:nvPicPr>
        <p:blipFill>
          <a:blip r:embed="rId8"/>
          <a:srcRect l="22751" r="22751"/>
          <a:stretch/>
        </p:blipFill>
        <p:spPr>
          <a:xfrm rot="20881146">
            <a:off x="2532964" y="1445554"/>
            <a:ext cx="1483453" cy="2722033"/>
          </a:xfrm>
          <a:custGeom>
            <a:avLst/>
            <a:gdLst>
              <a:gd name="connsiteX0" fmla="*/ 189081 w 893295"/>
              <a:gd name="connsiteY0" fmla="*/ 0 h 1639134"/>
              <a:gd name="connsiteX1" fmla="*/ 573699 w 893295"/>
              <a:gd name="connsiteY1" fmla="*/ 0 h 1639134"/>
              <a:gd name="connsiteX2" fmla="*/ 579040 w 893295"/>
              <a:gd name="connsiteY2" fmla="*/ 7765 h 1639134"/>
              <a:gd name="connsiteX3" fmla="*/ 832359 w 893295"/>
              <a:gd name="connsiteY3" fmla="*/ 1639134 h 1639134"/>
              <a:gd name="connsiteX4" fmla="*/ 303824 w 893295"/>
              <a:gd name="connsiteY4" fmla="*/ 1509967 h 1639134"/>
              <a:gd name="connsiteX5" fmla="*/ 320015 w 893295"/>
              <a:gd name="connsiteY5" fmla="*/ 1441953 h 1639134"/>
              <a:gd name="connsiteX6" fmla="*/ 76744 w 893295"/>
              <a:gd name="connsiteY6" fmla="*/ 250479 h 1639134"/>
              <a:gd name="connsiteX7" fmla="*/ 0 w 893295"/>
              <a:gd name="connsiteY7" fmla="*/ 146213 h 163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3295" h="1639134">
                <a:moveTo>
                  <a:pt x="189081" y="0"/>
                </a:moveTo>
                <a:lnTo>
                  <a:pt x="573699" y="0"/>
                </a:lnTo>
                <a:lnTo>
                  <a:pt x="579040" y="7765"/>
                </a:lnTo>
                <a:cubicBezTo>
                  <a:pt x="874443" y="494086"/>
                  <a:pt x="968008" y="1080529"/>
                  <a:pt x="832359" y="1639134"/>
                </a:cubicBezTo>
                <a:lnTo>
                  <a:pt x="303824" y="1509967"/>
                </a:lnTo>
                <a:lnTo>
                  <a:pt x="320015" y="1441953"/>
                </a:lnTo>
                <a:cubicBezTo>
                  <a:pt x="396097" y="1034528"/>
                  <a:pt x="311617" y="604948"/>
                  <a:pt x="76744" y="250479"/>
                </a:cubicBezTo>
                <a:lnTo>
                  <a:pt x="0" y="146213"/>
                </a:lnTo>
                <a:close/>
              </a:path>
            </a:pathLst>
          </a:custGeom>
        </p:spPr>
      </p:pic>
      <p:pic>
        <p:nvPicPr>
          <p:cNvPr id="10" name="Picture 9">
            <a:extLst>
              <a:ext uri="{FF2B5EF4-FFF2-40B4-BE49-F238E27FC236}">
                <a16:creationId xmlns:a16="http://schemas.microsoft.com/office/drawing/2014/main" id="{8B56B7F4-B4C2-8FED-EC64-4838101A991F}"/>
              </a:ext>
            </a:extLst>
          </p:cNvPr>
          <p:cNvPicPr>
            <a:picLocks noChangeAspect="1"/>
          </p:cNvPicPr>
          <p:nvPr/>
        </p:nvPicPr>
        <p:blipFill>
          <a:blip r:embed="rId9"/>
          <a:srcRect t="25361" b="25361"/>
          <a:stretch/>
        </p:blipFill>
        <p:spPr>
          <a:xfrm rot="1645475">
            <a:off x="521427" y="1572004"/>
            <a:ext cx="1829094" cy="901324"/>
          </a:xfrm>
          <a:custGeom>
            <a:avLst/>
            <a:gdLst>
              <a:gd name="connsiteX0" fmla="*/ 0 w 1829094"/>
              <a:gd name="connsiteY0" fmla="*/ 470823 h 901324"/>
              <a:gd name="connsiteX1" fmla="*/ 1829094 w 1829094"/>
              <a:gd name="connsiteY1" fmla="*/ 54125 h 901324"/>
              <a:gd name="connsiteX2" fmla="*/ 1705061 w 1829094"/>
              <a:gd name="connsiteY2" fmla="*/ 596534 h 901324"/>
              <a:gd name="connsiteX3" fmla="*/ 1675034 w 1829094"/>
              <a:gd name="connsiteY3" fmla="*/ 588914 h 901324"/>
              <a:gd name="connsiteX4" fmla="*/ 1347999 w 1829094"/>
              <a:gd name="connsiteY4" fmla="*/ 556375 h 901324"/>
              <a:gd name="connsiteX5" fmla="*/ 440718 w 1829094"/>
              <a:gd name="connsiteY5" fmla="*/ 829908 h 901324"/>
              <a:gd name="connsiteX6" fmla="*/ 343956 w 1829094"/>
              <a:gd name="connsiteY6" fmla="*/ 901324 h 9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094" h="901324">
                <a:moveTo>
                  <a:pt x="0" y="470823"/>
                </a:moveTo>
                <a:cubicBezTo>
                  <a:pt x="514412" y="61361"/>
                  <a:pt x="1187634" y="-92010"/>
                  <a:pt x="1829094" y="54125"/>
                </a:cubicBezTo>
                <a:lnTo>
                  <a:pt x="1705061" y="596534"/>
                </a:lnTo>
                <a:lnTo>
                  <a:pt x="1675034" y="588914"/>
                </a:lnTo>
                <a:cubicBezTo>
                  <a:pt x="1569398" y="567579"/>
                  <a:pt x="1460024" y="556375"/>
                  <a:pt x="1347999" y="556375"/>
                </a:cubicBezTo>
                <a:cubicBezTo>
                  <a:pt x="1011922" y="556375"/>
                  <a:pt x="699707" y="657212"/>
                  <a:pt x="440718" y="829908"/>
                </a:cubicBezTo>
                <a:lnTo>
                  <a:pt x="343956" y="901324"/>
                </a:lnTo>
                <a:close/>
              </a:path>
            </a:pathLst>
          </a:custGeom>
        </p:spPr>
      </p:pic>
      <p:sp>
        <p:nvSpPr>
          <p:cNvPr id="12" name="TextBox 11">
            <a:extLst>
              <a:ext uri="{FF2B5EF4-FFF2-40B4-BE49-F238E27FC236}">
                <a16:creationId xmlns:a16="http://schemas.microsoft.com/office/drawing/2014/main" id="{0F0C27EF-C3E2-2155-504C-1A00641FCC8D}"/>
              </a:ext>
            </a:extLst>
          </p:cNvPr>
          <p:cNvSpPr txBox="1"/>
          <p:nvPr/>
        </p:nvSpPr>
        <p:spPr>
          <a:xfrm>
            <a:off x="-463356" y="3422096"/>
            <a:ext cx="3446657" cy="400110"/>
          </a:xfrm>
          <a:prstGeom prst="rect">
            <a:avLst/>
          </a:prstGeom>
        </p:spPr>
        <p:txBody>
          <a:bodyPr wrap="square" rtlCol="0">
            <a:spAutoFit/>
          </a:bodyPr>
          <a:lstStyle/>
          <a:p>
            <a:pPr marL="0" indent="0" algn="ctr">
              <a:lnSpc>
                <a:spcPct val="100000"/>
              </a:lnSpc>
              <a:spcBef>
                <a:spcPts val="0"/>
              </a:spcBef>
              <a:buFontTx/>
              <a:buNone/>
            </a:pPr>
            <a:r>
              <a:rPr lang="en-US" sz="2000" b="1" dirty="0">
                <a:latin typeface="Posterama" panose="020B0504020200020000" pitchFamily="34" charset="0"/>
                <a:ea typeface="微软雅黑"/>
                <a:cs typeface="Posterama" panose="020B0504020200020000" pitchFamily="34" charset="0"/>
              </a:rPr>
              <a:t>Implementation</a:t>
            </a:r>
          </a:p>
        </p:txBody>
      </p:sp>
      <p:sp>
        <p:nvSpPr>
          <p:cNvPr id="13" name="TextBox 12">
            <a:extLst>
              <a:ext uri="{FF2B5EF4-FFF2-40B4-BE49-F238E27FC236}">
                <a16:creationId xmlns:a16="http://schemas.microsoft.com/office/drawing/2014/main" id="{C443AED2-2413-B01B-7850-E9F6E680E1F0}"/>
              </a:ext>
            </a:extLst>
          </p:cNvPr>
          <p:cNvSpPr txBox="1"/>
          <p:nvPr/>
        </p:nvSpPr>
        <p:spPr>
          <a:xfrm>
            <a:off x="4569633" y="1321229"/>
            <a:ext cx="7501655" cy="3539430"/>
          </a:xfrm>
          <a:prstGeom prst="rect">
            <a:avLst/>
          </a:prstGeom>
        </p:spPr>
        <p:txBody>
          <a:bodyPr wrap="square" rtlCol="0">
            <a:spAutoFit/>
          </a:bodyPr>
          <a:lstStyle/>
          <a:p>
            <a:pPr>
              <a:lnSpc>
                <a:spcPct val="100000"/>
              </a:lnSpc>
              <a:spcBef>
                <a:spcPts val="0"/>
              </a:spcBef>
            </a:pPr>
            <a:r>
              <a:rPr lang="en-US" sz="1600" b="1" dirty="0">
                <a:solidFill>
                  <a:schemeClr val="accent6"/>
                </a:solidFill>
                <a:latin typeface="+mj-lt"/>
                <a:ea typeface="+mj-ea"/>
                <a:cs typeface="+mj-cs"/>
              </a:rPr>
              <a:t>Startup:</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Generate single static AES key &amp; IV for all rooms</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Listen on TCP port 8888</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a:solidFill>
                  <a:schemeClr val="accent6"/>
                </a:solidFill>
                <a:latin typeface="+mj-lt"/>
                <a:ea typeface="+mj-ea"/>
                <a:cs typeface="+mj-cs"/>
              </a:rPr>
              <a:t>Client registration:</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Assign </a:t>
            </a:r>
            <a:r>
              <a:rPr lang="en-US" sz="1600" b="1" dirty="0" err="1">
                <a:solidFill>
                  <a:schemeClr val="accent6"/>
                </a:solidFill>
                <a:latin typeface="+mj-lt"/>
                <a:ea typeface="+mj-ea"/>
                <a:cs typeface="+mj-cs"/>
              </a:rPr>
              <a:t>client_number</a:t>
            </a:r>
            <a:r>
              <a:rPr lang="en-US" sz="1600" b="1" dirty="0">
                <a:solidFill>
                  <a:schemeClr val="accent6"/>
                </a:solidFill>
                <a:latin typeface="+mj-lt"/>
                <a:ea typeface="+mj-ea"/>
                <a:cs typeface="+mj-cs"/>
              </a:rPr>
              <a:t>, record IP &amp; P2P port</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Exchange RSA public key</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RSA‐encrypt AES key/IV and send for session</a:t>
            </a:r>
          </a:p>
          <a:p>
            <a:pPr>
              <a:lnSpc>
                <a:spcPct val="100000"/>
              </a:lnSpc>
              <a:spcBef>
                <a:spcPts val="0"/>
              </a:spcBef>
            </a:pPr>
            <a:endParaRPr lang="en-US" sz="1600" b="1" dirty="0">
              <a:solidFill>
                <a:schemeClr val="accent6"/>
              </a:solidFill>
              <a:latin typeface="+mj-lt"/>
              <a:ea typeface="+mj-ea"/>
              <a:cs typeface="+mj-cs"/>
            </a:endParaRPr>
          </a:p>
          <a:p>
            <a:pPr>
              <a:lnSpc>
                <a:spcPct val="100000"/>
              </a:lnSpc>
              <a:spcBef>
                <a:spcPts val="0"/>
              </a:spcBef>
            </a:pPr>
            <a:r>
              <a:rPr lang="en-US" sz="1600" b="1" dirty="0">
                <a:solidFill>
                  <a:schemeClr val="accent6"/>
                </a:solidFill>
                <a:latin typeface="+mj-lt"/>
                <a:ea typeface="+mj-ea"/>
                <a:cs typeface="+mj-cs"/>
              </a:rPr>
              <a:t>Chatroom commands (in </a:t>
            </a:r>
            <a:r>
              <a:rPr lang="en-US" sz="1600" b="1" dirty="0" err="1">
                <a:solidFill>
                  <a:schemeClr val="accent6"/>
                </a:solidFill>
                <a:latin typeface="+mj-lt"/>
                <a:ea typeface="+mj-ea"/>
                <a:cs typeface="+mj-cs"/>
              </a:rPr>
              <a:t>handle_client</a:t>
            </a:r>
            <a:r>
              <a:rPr lang="en-US" sz="1600" b="1" dirty="0">
                <a:solidFill>
                  <a:schemeClr val="accent6"/>
                </a:solidFill>
                <a:latin typeface="+mj-lt"/>
                <a:ea typeface="+mj-ea"/>
                <a:cs typeface="+mj-cs"/>
              </a:rPr>
              <a:t>):</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a:t>
            </a:r>
            <a:r>
              <a:rPr lang="en-US" sz="1600" b="1" dirty="0" err="1">
                <a:solidFill>
                  <a:schemeClr val="accent6"/>
                </a:solidFill>
                <a:latin typeface="+mj-lt"/>
                <a:ea typeface="+mj-ea"/>
                <a:cs typeface="+mj-cs"/>
              </a:rPr>
              <a:t>createroom</a:t>
            </a:r>
            <a:r>
              <a:rPr lang="en-US" sz="1600" b="1" dirty="0">
                <a:solidFill>
                  <a:schemeClr val="accent6"/>
                </a:solidFill>
                <a:latin typeface="+mj-lt"/>
                <a:ea typeface="+mj-ea"/>
                <a:cs typeface="+mj-cs"/>
              </a:rPr>
              <a:t> &lt;name&gt; → create Chatroom entry</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a:t>
            </a:r>
            <a:r>
              <a:rPr lang="en-US" sz="1600" b="1" dirty="0" err="1">
                <a:solidFill>
                  <a:schemeClr val="accent6"/>
                </a:solidFill>
                <a:latin typeface="+mj-lt"/>
                <a:ea typeface="+mj-ea"/>
                <a:cs typeface="+mj-cs"/>
              </a:rPr>
              <a:t>listrooms</a:t>
            </a:r>
            <a:r>
              <a:rPr lang="en-US" sz="1600" b="1" dirty="0">
                <a:solidFill>
                  <a:schemeClr val="accent6"/>
                </a:solidFill>
                <a:latin typeface="+mj-lt"/>
                <a:ea typeface="+mj-ea"/>
                <a:cs typeface="+mj-cs"/>
              </a:rPr>
              <a:t> → returns IDs + names</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a:t>
            </a:r>
            <a:r>
              <a:rPr lang="en-US" sz="1600" b="1" dirty="0" err="1">
                <a:solidFill>
                  <a:schemeClr val="accent6"/>
                </a:solidFill>
                <a:latin typeface="+mj-lt"/>
                <a:ea typeface="+mj-ea"/>
                <a:cs typeface="+mj-cs"/>
              </a:rPr>
              <a:t>joinroom</a:t>
            </a:r>
            <a:r>
              <a:rPr lang="en-US" sz="1600" b="1" dirty="0">
                <a:solidFill>
                  <a:schemeClr val="accent6"/>
                </a:solidFill>
                <a:latin typeface="+mj-lt"/>
                <a:ea typeface="+mj-ea"/>
                <a:cs typeface="+mj-cs"/>
              </a:rPr>
              <a:t> &lt;id&gt;, /</a:t>
            </a:r>
            <a:r>
              <a:rPr lang="en-US" sz="1600" b="1" dirty="0" err="1">
                <a:solidFill>
                  <a:schemeClr val="accent6"/>
                </a:solidFill>
                <a:latin typeface="+mj-lt"/>
                <a:ea typeface="+mj-ea"/>
                <a:cs typeface="+mj-cs"/>
              </a:rPr>
              <a:t>leaveroom</a:t>
            </a:r>
            <a:r>
              <a:rPr lang="en-US" sz="1600" b="1" dirty="0">
                <a:solidFill>
                  <a:schemeClr val="accent6"/>
                </a:solidFill>
                <a:latin typeface="+mj-lt"/>
                <a:ea typeface="+mj-ea"/>
                <a:cs typeface="+mj-cs"/>
              </a:rPr>
              <a:t> &lt;id&gt; → mutate rooms[id].members[]</a:t>
            </a:r>
          </a:p>
          <a:p>
            <a:pPr marL="285750" indent="-285750">
              <a:lnSpc>
                <a:spcPct val="100000"/>
              </a:lnSpc>
              <a:spcBef>
                <a:spcPts val="0"/>
              </a:spcBef>
              <a:buFont typeface="Arial" panose="020B0604020202020204" pitchFamily="34" charset="0"/>
              <a:buChar char="•"/>
            </a:pPr>
            <a:r>
              <a:rPr lang="en-US" sz="1600" b="1" dirty="0">
                <a:solidFill>
                  <a:schemeClr val="accent6"/>
                </a:solidFill>
                <a:latin typeface="+mj-lt"/>
                <a:ea typeface="+mj-ea"/>
                <a:cs typeface="+mj-cs"/>
              </a:rPr>
              <a:t>/</a:t>
            </a:r>
            <a:r>
              <a:rPr lang="en-US" sz="1600" b="1" dirty="0" err="1">
                <a:solidFill>
                  <a:schemeClr val="accent6"/>
                </a:solidFill>
                <a:latin typeface="+mj-lt"/>
                <a:ea typeface="+mj-ea"/>
                <a:cs typeface="+mj-cs"/>
              </a:rPr>
              <a:t>listmembers</a:t>
            </a:r>
            <a:r>
              <a:rPr lang="en-US" sz="1600" b="1" dirty="0">
                <a:solidFill>
                  <a:schemeClr val="accent6"/>
                </a:solidFill>
                <a:latin typeface="+mj-lt"/>
                <a:ea typeface="+mj-ea"/>
                <a:cs typeface="+mj-cs"/>
              </a:rPr>
              <a:t> &lt;id&gt; → send back </a:t>
            </a:r>
            <a:r>
              <a:rPr lang="en-US" sz="1600" b="1" dirty="0" err="1">
                <a:solidFill>
                  <a:schemeClr val="accent6"/>
                </a:solidFill>
                <a:latin typeface="+mj-lt"/>
                <a:ea typeface="+mj-ea"/>
                <a:cs typeface="+mj-cs"/>
              </a:rPr>
              <a:t>ClientInfo</a:t>
            </a:r>
            <a:r>
              <a:rPr lang="en-US" sz="1600" b="1" dirty="0">
                <a:solidFill>
                  <a:schemeClr val="accent6"/>
                </a:solidFill>
                <a:latin typeface="+mj-lt"/>
                <a:ea typeface="+mj-ea"/>
                <a:cs typeface="+mj-cs"/>
              </a:rPr>
              <a:t> of each member</a:t>
            </a:r>
          </a:p>
        </p:txBody>
      </p:sp>
    </p:spTree>
    <p:extLst>
      <p:ext uri="{BB962C8B-B14F-4D97-AF65-F5344CB8AC3E}">
        <p14:creationId xmlns:p14="http://schemas.microsoft.com/office/powerpoint/2010/main" val="3995831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13001</TotalTime>
  <Words>2918</Words>
  <Application>Microsoft Office PowerPoint</Application>
  <PresentationFormat>Widescreen</PresentationFormat>
  <Paragraphs>278</Paragraphs>
  <Slides>23</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等线</vt:lpstr>
      <vt:lpstr>Abadi</vt:lpstr>
      <vt:lpstr>Arial</vt:lpstr>
      <vt:lpstr>Calibri</vt:lpstr>
      <vt:lpstr>Calibri headings</vt:lpstr>
      <vt:lpstr>Crimson Pro Semi Bold</vt:lpstr>
      <vt:lpstr>Google Sans</vt:lpstr>
      <vt:lpstr>Posterama</vt:lpstr>
      <vt:lpstr>Posterama Text Black</vt:lpstr>
      <vt:lpstr>Posterama Text SemiBold</vt:lpstr>
      <vt:lpstr>Symbol</vt:lpstr>
      <vt:lpstr>Custom​​</vt:lpstr>
      <vt:lpstr>Chat-Room Based File Transfer Application </vt:lpstr>
      <vt:lpstr>Agenda</vt:lpstr>
      <vt:lpstr>Abstraction</vt:lpstr>
      <vt:lpstr>Problem Statement</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Demo</vt:lpstr>
      <vt:lpstr>Results &amp; Demo</vt:lpstr>
      <vt:lpstr>Results &amp; Demo</vt:lpstr>
      <vt:lpstr>Results &amp; Demo</vt:lpstr>
      <vt:lpstr>Results &amp; Demo</vt:lpstr>
      <vt:lpstr>Results &amp; Demo</vt:lpstr>
      <vt:lpstr>Results &amp; 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Pratikshay Pradip  Awadhoot</dc:creator>
  <cp:lastModifiedBy>Pratikshay Pradip  Awadhoot</cp:lastModifiedBy>
  <cp:revision>13</cp:revision>
  <dcterms:created xsi:type="dcterms:W3CDTF">2025-03-02T06:46:03Z</dcterms:created>
  <dcterms:modified xsi:type="dcterms:W3CDTF">2025-05-01T17:48:29Z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